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9144000" cy="6858000"/>
  <p:notesSz cx="6858000" cy="9144000"/>
  <p:defaultTextStyle>
    <a:lvl1pPr>
      <a:defRPr>
        <a:latin typeface="Arial"/>
        <a:ea typeface="Arial"/>
        <a:cs typeface="Arial"/>
        <a:sym typeface="Arial"/>
      </a:defRPr>
    </a:lvl1pPr>
    <a:lvl2pPr indent="457200">
      <a:defRPr>
        <a:latin typeface="Arial"/>
        <a:ea typeface="Arial"/>
        <a:cs typeface="Arial"/>
        <a:sym typeface="Arial"/>
      </a:defRPr>
    </a:lvl2pPr>
    <a:lvl3pPr indent="914400">
      <a:defRPr>
        <a:latin typeface="Arial"/>
        <a:ea typeface="Arial"/>
        <a:cs typeface="Arial"/>
        <a:sym typeface="Arial"/>
      </a:defRPr>
    </a:lvl3pPr>
    <a:lvl4pPr indent="1371600">
      <a:defRPr>
        <a:latin typeface="Arial"/>
        <a:ea typeface="Arial"/>
        <a:cs typeface="Arial"/>
        <a:sym typeface="Arial"/>
      </a:defRPr>
    </a:lvl4pPr>
    <a:lvl5pPr indent="1828800">
      <a:defRPr>
        <a:latin typeface="Arial"/>
        <a:ea typeface="Arial"/>
        <a:cs typeface="Arial"/>
        <a:sym typeface="Arial"/>
      </a:defRPr>
    </a:lvl5pPr>
    <a:lvl6pPr indent="2286000">
      <a:defRPr>
        <a:latin typeface="Arial"/>
        <a:ea typeface="Arial"/>
        <a:cs typeface="Arial"/>
        <a:sym typeface="Arial"/>
      </a:defRPr>
    </a:lvl6pPr>
    <a:lvl7pPr indent="2743200">
      <a:defRPr>
        <a:latin typeface="Arial"/>
        <a:ea typeface="Arial"/>
        <a:cs typeface="Arial"/>
        <a:sym typeface="Arial"/>
      </a:defRPr>
    </a:lvl7pPr>
    <a:lvl8pPr indent="3200400">
      <a:defRPr>
        <a:latin typeface="Arial"/>
        <a:ea typeface="Arial"/>
        <a:cs typeface="Arial"/>
        <a:sym typeface="Arial"/>
      </a:defRPr>
    </a:lvl8pPr>
    <a:lvl9pPr indent="3657600">
      <a:defRPr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EE2EA"/>
          </a:solidFill>
        </a:fill>
      </a:tcStyle>
    </a:wholeTbl>
    <a:band2H>
      <a:tcTxStyle b="def" i="def"/>
      <a:tcStyle>
        <a:tcBdr/>
        <a:fill>
          <a:solidFill>
            <a:srgbClr val="E8F1F5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BACC6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BACC6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BACC6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7" name="Shape 4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/>
            </a:lvl1pPr>
          </a:lstStyle>
          <a:p>
            <a:pPr lvl="0">
              <a:defRPr sz="1800"/>
            </a:pPr>
            <a:r>
              <a:rPr sz="1200"/>
              <a:t>高血脂无法完全治愈。使用他汀降低胆固醇需要长期服药，即使血脂已经降至正常范围。告知患者出现他汀相关不良反应该如何处理。强调患者要长期服用他汀，不减量，不停药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幻灯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888888"/>
                </a:solidFill>
              </a:rPr>
              <a:t>单击此处编辑母版副标题样式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xfrm>
            <a:off x="457200" y="121321"/>
            <a:ext cx="8229600" cy="121944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>
              <a:defRPr b="0" sz="1800"/>
            </a:pPr>
            <a:r>
              <a:rPr b="1" sz="2400"/>
              <a:t>单击此处编辑母版文本样式</a:t>
            </a:r>
            <a:endParaRPr b="1" sz="2400"/>
          </a:p>
          <a:p>
            <a:pPr lvl="1">
              <a:defRPr b="0" sz="1800"/>
            </a:pPr>
            <a:r>
              <a:rPr b="1" sz="2400"/>
              <a:t>第二级</a:t>
            </a:r>
            <a:endParaRPr b="1" sz="2400"/>
          </a:p>
          <a:p>
            <a:pPr lvl="2">
              <a:defRPr b="0" sz="1800"/>
            </a:pPr>
            <a:r>
              <a:rPr b="1" sz="2400"/>
              <a:t>第三级</a:t>
            </a:r>
            <a:endParaRPr b="1" sz="2400"/>
          </a:p>
          <a:p>
            <a:pPr lvl="3">
              <a:defRPr b="0" sz="1800"/>
            </a:pPr>
            <a:r>
              <a:rPr b="1" sz="2400"/>
              <a:t>第四级</a:t>
            </a:r>
            <a:endParaRPr b="1" sz="2400"/>
          </a:p>
          <a:p>
            <a:pPr lvl="4">
              <a:defRPr b="0" sz="1800"/>
            </a:pPr>
            <a:r>
              <a:rPr b="1" sz="2400"/>
              <a:t>第五级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>
              <a:defRPr b="0" sz="1800"/>
            </a:pPr>
            <a:r>
              <a:rPr b="1" sz="2400"/>
              <a:t>单击此处编辑母版文本样式</a:t>
            </a:r>
            <a:endParaRPr b="1" sz="2400"/>
          </a:p>
          <a:p>
            <a:pPr lvl="1">
              <a:defRPr b="0" sz="1800"/>
            </a:pPr>
            <a:r>
              <a:rPr b="1" sz="2400"/>
              <a:t>第二级</a:t>
            </a:r>
            <a:endParaRPr b="1" sz="2400"/>
          </a:p>
          <a:p>
            <a:pPr lvl="2">
              <a:defRPr b="0" sz="1800"/>
            </a:pPr>
            <a:r>
              <a:rPr b="1" sz="2400"/>
              <a:t>第三级</a:t>
            </a:r>
            <a:endParaRPr b="1" sz="2400"/>
          </a:p>
          <a:p>
            <a:pPr lvl="3">
              <a:defRPr b="0" sz="1800"/>
            </a:pPr>
            <a:r>
              <a:rPr b="1" sz="2400"/>
              <a:t>第四级</a:t>
            </a:r>
            <a:endParaRPr b="1" sz="2400"/>
          </a:p>
          <a:p>
            <a:pPr lvl="4">
              <a:defRPr b="0" sz="1800"/>
            </a:pPr>
            <a:r>
              <a:rPr b="1" sz="2400"/>
              <a:t>第五级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单击此处编辑母版文本样式</a:t>
            </a:r>
            <a:endParaRPr b="1" sz="2400"/>
          </a:p>
          <a:p>
            <a:pPr lvl="1">
              <a:defRPr b="0" sz="1800"/>
            </a:pPr>
            <a:r>
              <a:rPr b="1" sz="2400"/>
              <a:t>第二级</a:t>
            </a:r>
            <a:endParaRPr b="1" sz="2400"/>
          </a:p>
          <a:p>
            <a:pPr lvl="2">
              <a:defRPr b="0" sz="1800"/>
            </a:pPr>
            <a:r>
              <a:rPr b="1" sz="2400"/>
              <a:t>第三级</a:t>
            </a:r>
            <a:endParaRPr b="1" sz="2400"/>
          </a:p>
          <a:p>
            <a:pPr lvl="3">
              <a:defRPr b="0" sz="1800"/>
            </a:pPr>
            <a:r>
              <a:rPr b="1" sz="2400"/>
              <a:t>第四级</a:t>
            </a:r>
            <a:endParaRPr b="1" sz="2400"/>
          </a:p>
          <a:p>
            <a:pPr lvl="4">
              <a:defRPr b="0" sz="1800"/>
            </a:pPr>
            <a:r>
              <a:rPr b="1" sz="2400"/>
              <a:t>第五级</a:t>
            </a:r>
          </a:p>
        </p:txBody>
      </p:sp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cap="all" sz="4000"/>
            </a:lvl1pPr>
          </a:lstStyle>
          <a:p>
            <a:pPr lvl="0">
              <a:defRPr b="0" cap="none" sz="1800">
                <a:solidFill>
                  <a:srgbClr val="000000"/>
                </a:solidFill>
              </a:defRPr>
            </a:pPr>
            <a:r>
              <a:rPr b="1" cap="all" sz="40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888888"/>
                </a:solidFill>
              </a:rPr>
              <a:t>单击此处编辑母版文本样式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xfrm>
            <a:off x="457200" y="0"/>
            <a:ext cx="8229600" cy="146209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9" indent="-320039"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727200" indent="-355600"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84400" indent="-355600"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>
              <a:defRPr b="0" sz="1800"/>
            </a:pPr>
            <a:r>
              <a:rPr b="1" sz="2800"/>
              <a:t>单击此处编辑母版文本样式</a:t>
            </a:r>
            <a:endParaRPr b="1" sz="2800"/>
          </a:p>
          <a:p>
            <a:pPr lvl="1">
              <a:defRPr b="0" sz="1800"/>
            </a:pPr>
            <a:r>
              <a:rPr b="1" sz="2800"/>
              <a:t>第二级</a:t>
            </a:r>
            <a:endParaRPr b="1" sz="2800"/>
          </a:p>
          <a:p>
            <a:pPr lvl="2">
              <a:defRPr b="0" sz="1800"/>
            </a:pPr>
            <a:r>
              <a:rPr b="1" sz="2800"/>
              <a:t>第三级</a:t>
            </a:r>
            <a:endParaRPr b="1" sz="2800"/>
          </a:p>
          <a:p>
            <a:pPr lvl="3">
              <a:defRPr b="0" sz="1800"/>
            </a:pPr>
            <a:r>
              <a:rPr b="1" sz="2800"/>
              <a:t>第四级</a:t>
            </a:r>
            <a:endParaRPr b="1" sz="2800"/>
          </a:p>
          <a:p>
            <a:pPr lvl="4">
              <a:defRPr b="0" sz="1800"/>
            </a:pPr>
            <a:r>
              <a:rPr b="1" sz="2800"/>
              <a:t>第五级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457200" y="221878"/>
            <a:ext cx="8229600" cy="101833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457200" y="1240210"/>
            <a:ext cx="4040188" cy="93466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/>
            </a:pPr>
            <a:r>
              <a:rPr b="1" sz="2400"/>
              <a:t>单击此处编辑母版文本样式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xfrm>
            <a:off x="457200" y="0"/>
            <a:ext cx="8229600" cy="146209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defRPr sz="3200">
                <a:latin typeface="Arial"/>
                <a:ea typeface="Arial"/>
                <a:cs typeface="Arial"/>
                <a:sym typeface="Arial"/>
              </a:defRPr>
            </a:lvl2pPr>
            <a:lvl3pPr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>
              <a:defRPr b="0" sz="1800"/>
            </a:pPr>
            <a:r>
              <a:rPr b="1" sz="3200"/>
              <a:t>单击此处编辑母版文本样式</a:t>
            </a:r>
            <a:endParaRPr b="1" sz="3200"/>
          </a:p>
          <a:p>
            <a:pPr lvl="1">
              <a:defRPr b="0" sz="1800"/>
            </a:pPr>
            <a:r>
              <a:rPr b="1" sz="3200"/>
              <a:t>第二级</a:t>
            </a:r>
            <a:endParaRPr b="1" sz="3200"/>
          </a:p>
          <a:p>
            <a:pPr lvl="2">
              <a:defRPr b="0" sz="1800"/>
            </a:pPr>
            <a:r>
              <a:rPr b="1" sz="3200"/>
              <a:t>第三级</a:t>
            </a:r>
            <a:endParaRPr b="1" sz="3200"/>
          </a:p>
          <a:p>
            <a:pPr lvl="3">
              <a:defRPr b="0" sz="1800"/>
            </a:pPr>
            <a:r>
              <a:rPr b="1" sz="3200"/>
              <a:t>第四级</a:t>
            </a:r>
            <a:endParaRPr b="1" sz="3200"/>
          </a:p>
          <a:p>
            <a:pPr lvl="4">
              <a:defRPr b="0" sz="1800"/>
            </a:pPr>
            <a:r>
              <a:rPr b="1" sz="3200"/>
              <a:t>第五级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/>
            </a:pPr>
            <a:r>
              <a:rPr b="1" sz="1400"/>
              <a:t>单击此处编辑母版文本样式</a:t>
            </a:r>
          </a:p>
        </p:txBody>
      </p:sp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0" y="0"/>
            <a:ext cx="9144000" cy="111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340767"/>
            <a:ext cx="8229600" cy="5517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0">
              <a:defRPr b="0" sz="1800"/>
            </a:pPr>
            <a:r>
              <a:rPr b="1" sz="2400"/>
              <a:t>单击此处编辑母版文本样式</a:t>
            </a:r>
            <a:endParaRPr b="1" sz="2400"/>
          </a:p>
          <a:p>
            <a:pPr lvl="1">
              <a:defRPr b="0" sz="1800"/>
            </a:pPr>
            <a:r>
              <a:rPr b="1" sz="2400"/>
              <a:t>第二级</a:t>
            </a:r>
            <a:endParaRPr b="1" sz="2400"/>
          </a:p>
          <a:p>
            <a:pPr lvl="2">
              <a:defRPr b="0" sz="1800"/>
            </a:pPr>
            <a:r>
              <a:rPr b="1" sz="2400"/>
              <a:t>第三级</a:t>
            </a:r>
            <a:endParaRPr b="1" sz="2400"/>
          </a:p>
          <a:p>
            <a:pPr lvl="3">
              <a:defRPr b="0" sz="1800"/>
            </a:pPr>
            <a:r>
              <a:rPr b="1" sz="2400"/>
              <a:t>第四级</a:t>
            </a:r>
            <a:endParaRPr b="1" sz="2400"/>
          </a:p>
          <a:p>
            <a:pPr lvl="4">
              <a:defRPr b="0" sz="1800"/>
            </a:pPr>
            <a:r>
              <a:rPr b="1" sz="2400"/>
              <a:t>第五级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553200" y="6406785"/>
            <a:ext cx="213360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spd="med" advClick="1"/>
  <p:txStyles>
    <p:titleStyle>
      <a:lvl1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1pPr>
      <a:lvl2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2pPr>
      <a:lvl3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3pPr>
      <a:lvl4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4pPr>
      <a:lvl5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5pPr>
      <a:lvl6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6pPr>
      <a:lvl7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7pPr>
      <a:lvl8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8pPr>
      <a:lvl9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9pPr>
    </p:titleStyle>
    <p:bodyStyle>
      <a:lvl1pPr marL="342900" indent="-342900">
        <a:lnSpc>
          <a:spcPct val="120000"/>
        </a:lnSpc>
        <a:spcBef>
          <a:spcPts val="1200"/>
        </a:spcBef>
        <a:buSzPct val="100000"/>
        <a:buFont typeface="Arial"/>
        <a:buChar char="•"/>
        <a:defRPr b="1" sz="2400">
          <a:latin typeface="微软雅黑"/>
          <a:ea typeface="微软雅黑"/>
          <a:cs typeface="微软雅黑"/>
          <a:sym typeface="微软雅黑"/>
        </a:defRPr>
      </a:lvl1pPr>
      <a:lvl2pPr marL="800100" indent="-342900">
        <a:lnSpc>
          <a:spcPct val="120000"/>
        </a:lnSpc>
        <a:spcBef>
          <a:spcPts val="1200"/>
        </a:spcBef>
        <a:buSzPct val="100000"/>
        <a:buFont typeface="Arial"/>
        <a:buChar char="–"/>
        <a:defRPr b="1" sz="2400">
          <a:latin typeface="微软雅黑"/>
          <a:ea typeface="微软雅黑"/>
          <a:cs typeface="微软雅黑"/>
          <a:sym typeface="微软雅黑"/>
        </a:defRPr>
      </a:lvl2pPr>
      <a:lvl3pPr marL="1219200" indent="-304800">
        <a:lnSpc>
          <a:spcPct val="120000"/>
        </a:lnSpc>
        <a:spcBef>
          <a:spcPts val="1200"/>
        </a:spcBef>
        <a:buSzPct val="100000"/>
        <a:buFont typeface="Arial"/>
        <a:buChar char="•"/>
        <a:defRPr b="1" sz="2400">
          <a:latin typeface="微软雅黑"/>
          <a:ea typeface="微软雅黑"/>
          <a:cs typeface="微软雅黑"/>
          <a:sym typeface="微软雅黑"/>
        </a:defRPr>
      </a:lvl3pPr>
      <a:lvl4pPr marL="1714500" indent="-342900">
        <a:lnSpc>
          <a:spcPct val="120000"/>
        </a:lnSpc>
        <a:spcBef>
          <a:spcPts val="1200"/>
        </a:spcBef>
        <a:buSzPct val="100000"/>
        <a:buFont typeface="Arial"/>
        <a:buChar char="–"/>
        <a:defRPr b="1" sz="2400">
          <a:latin typeface="微软雅黑"/>
          <a:ea typeface="微软雅黑"/>
          <a:cs typeface="微软雅黑"/>
          <a:sym typeface="微软雅黑"/>
        </a:defRPr>
      </a:lvl4pPr>
      <a:lvl5pPr marL="2171700" indent="-342900">
        <a:lnSpc>
          <a:spcPct val="120000"/>
        </a:lnSpc>
        <a:spcBef>
          <a:spcPts val="1200"/>
        </a:spcBef>
        <a:buSzPct val="100000"/>
        <a:buFont typeface="Arial"/>
        <a:buChar char="»"/>
        <a:defRPr b="1" sz="2400">
          <a:latin typeface="微软雅黑"/>
          <a:ea typeface="微软雅黑"/>
          <a:cs typeface="微软雅黑"/>
          <a:sym typeface="微软雅黑"/>
        </a:defRPr>
      </a:lvl5pPr>
      <a:lvl6pPr marL="2560320" indent="-274320">
        <a:lnSpc>
          <a:spcPct val="120000"/>
        </a:lnSpc>
        <a:spcBef>
          <a:spcPts val="1200"/>
        </a:spcBef>
        <a:buSzPct val="100000"/>
        <a:buFont typeface="Arial"/>
        <a:buChar char="•"/>
        <a:defRPr b="1" sz="2400">
          <a:latin typeface="微软雅黑"/>
          <a:ea typeface="微软雅黑"/>
          <a:cs typeface="微软雅黑"/>
          <a:sym typeface="微软雅黑"/>
        </a:defRPr>
      </a:lvl6pPr>
      <a:lvl7pPr marL="3017520" indent="-274320">
        <a:lnSpc>
          <a:spcPct val="120000"/>
        </a:lnSpc>
        <a:spcBef>
          <a:spcPts val="1200"/>
        </a:spcBef>
        <a:buSzPct val="100000"/>
        <a:buFont typeface="Arial"/>
        <a:buChar char="•"/>
        <a:defRPr b="1" sz="2400">
          <a:latin typeface="微软雅黑"/>
          <a:ea typeface="微软雅黑"/>
          <a:cs typeface="微软雅黑"/>
          <a:sym typeface="微软雅黑"/>
        </a:defRPr>
      </a:lvl7pPr>
      <a:lvl8pPr marL="3474720" indent="-274320">
        <a:lnSpc>
          <a:spcPct val="120000"/>
        </a:lnSpc>
        <a:spcBef>
          <a:spcPts val="1200"/>
        </a:spcBef>
        <a:buSzPct val="100000"/>
        <a:buFont typeface="Arial"/>
        <a:buChar char="•"/>
        <a:defRPr b="1" sz="2400">
          <a:latin typeface="微软雅黑"/>
          <a:ea typeface="微软雅黑"/>
          <a:cs typeface="微软雅黑"/>
          <a:sym typeface="微软雅黑"/>
        </a:defRPr>
      </a:lvl8pPr>
      <a:lvl9pPr marL="3931920" indent="-274320">
        <a:lnSpc>
          <a:spcPct val="120000"/>
        </a:lnSpc>
        <a:spcBef>
          <a:spcPts val="1200"/>
        </a:spcBef>
        <a:buSzPct val="100000"/>
        <a:buFont typeface="Arial"/>
        <a:buChar char="•"/>
        <a:defRPr b="1" sz="2400">
          <a:latin typeface="微软雅黑"/>
          <a:ea typeface="微软雅黑"/>
          <a:cs typeface="微软雅黑"/>
          <a:sym typeface="微软雅黑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8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9.jpeg"/><Relationship Id="rId4" Type="http://schemas.openxmlformats.org/officeDocument/2006/relationships/image" Target="../media/image1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7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PT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br>
              <a:rPr b="1" sz="3200">
                <a:solidFill>
                  <a:srgbClr val="FFFFFF"/>
                </a:solidFill>
              </a:rPr>
            </a:br>
            <a:r>
              <a:rPr b="1" sz="4000"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rPr>
              <a:t>降胆固醇是场持久战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降胆固醇治疗是场</a:t>
            </a:r>
            <a:r>
              <a:rPr b="1" sz="3600">
                <a:solidFill>
                  <a:srgbClr val="FFFF00"/>
                </a:solidFill>
              </a:rPr>
              <a:t>“</a:t>
            </a:r>
            <a:r>
              <a:rPr b="1" sz="3600"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rPr>
              <a:t>持久战</a:t>
            </a:r>
            <a:r>
              <a:rPr b="1" sz="3600">
                <a:solidFill>
                  <a:srgbClr val="FFFF00"/>
                </a:solidFill>
              </a:rPr>
              <a:t>”</a:t>
            </a:r>
          </a:p>
        </p:txBody>
      </p:sp>
      <p:pic>
        <p:nvPicPr>
          <p:cNvPr id="153" name="image17.png" descr="C:\Users\admin\Desktop\1373436463.jpg"/>
          <p:cNvPicPr/>
          <p:nvPr/>
        </p:nvPicPr>
        <p:blipFill>
          <a:blip r:embed="rId2">
            <a:extLst/>
          </a:blip>
          <a:srcRect l="7348" t="0" r="15851" b="33902"/>
          <a:stretch>
            <a:fillRect/>
          </a:stretch>
        </p:blipFill>
        <p:spPr>
          <a:xfrm>
            <a:off x="4981945" y="2206735"/>
            <a:ext cx="2758407" cy="1999875"/>
          </a:xfrm>
          <a:prstGeom prst="rect">
            <a:avLst/>
          </a:prstGeom>
          <a:ln w="12700">
            <a:miter lim="400000"/>
          </a:ln>
          <a:effectLst>
            <a:reflection blurRad="0" stA="52000" stPos="0" endA="0" endPos="40000" dist="0" dir="5400000" fadeDir="5400000" sx="100000" sy="-100000" kx="0" ky="0" algn="bl" rotWithShape="0"/>
          </a:effectLst>
        </p:spPr>
      </p:pic>
      <p:sp>
        <p:nvSpPr>
          <p:cNvPr id="154" name="Shape 154"/>
          <p:cNvSpPr/>
          <p:nvPr/>
        </p:nvSpPr>
        <p:spPr>
          <a:xfrm>
            <a:off x="4524624" y="4428885"/>
            <a:ext cx="2890977" cy="4597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400"/>
              <a:t>“坏胆固醇”升高</a:t>
            </a:r>
          </a:p>
        </p:txBody>
      </p:sp>
      <p:sp>
        <p:nvSpPr>
          <p:cNvPr id="155" name="Shape 155"/>
          <p:cNvSpPr/>
          <p:nvPr/>
        </p:nvSpPr>
        <p:spPr>
          <a:xfrm>
            <a:off x="4269649" y="3024718"/>
            <a:ext cx="504057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15429" y="5400"/>
                </a:lnTo>
                <a:lnTo>
                  <a:pt x="15429" y="0"/>
                </a:lnTo>
                <a:lnTo>
                  <a:pt x="21600" y="10800"/>
                </a:lnTo>
                <a:lnTo>
                  <a:pt x="15429" y="21600"/>
                </a:lnTo>
                <a:lnTo>
                  <a:pt x="15429" y="16200"/>
                </a:lnTo>
                <a:lnTo>
                  <a:pt x="0" y="16200"/>
                </a:lnTo>
                <a:lnTo>
                  <a:pt x="3086" y="10800"/>
                </a:lnTo>
                <a:close/>
              </a:path>
            </a:pathLst>
          </a:custGeom>
          <a:gradFill>
            <a:gsLst>
              <a:gs pos="0">
                <a:srgbClr val="FFD1BB"/>
              </a:gs>
              <a:gs pos="35000">
                <a:srgbClr val="FFDECF"/>
              </a:gs>
              <a:gs pos="100000">
                <a:srgbClr val="FFF2ED"/>
              </a:gs>
            </a:gsLst>
            <a:lin ang="16200000"/>
          </a:gradFill>
          <a:ln>
            <a:solidFill>
              <a:srgbClr val="F6924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156" name="Shape 156"/>
          <p:cNvSpPr/>
          <p:nvPr/>
        </p:nvSpPr>
        <p:spPr>
          <a:xfrm>
            <a:off x="1056919" y="1355575"/>
            <a:ext cx="7236674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人体就像工厂，每天都在生产</a:t>
            </a:r>
            <a:r>
              <a:rPr b="1" sz="2400"/>
              <a:t>“</a:t>
            </a: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坏</a:t>
            </a:r>
            <a:r>
              <a:rPr b="1" sz="2400"/>
              <a:t>”</a:t>
            </a: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胆固醇</a:t>
            </a:r>
          </a:p>
        </p:txBody>
      </p:sp>
      <p:grpSp>
        <p:nvGrpSpPr>
          <p:cNvPr id="159" name="Group 159" descr="d:\program files (x86)\360se6\User Data\temp\t01d0759393632f0dc4.jpg"/>
          <p:cNvGrpSpPr/>
          <p:nvPr/>
        </p:nvGrpSpPr>
        <p:grpSpPr>
          <a:xfrm>
            <a:off x="1189165" y="2131671"/>
            <a:ext cx="2764744" cy="2764744"/>
            <a:chOff x="0" y="0"/>
            <a:chExt cx="2764743" cy="2764743"/>
          </a:xfrm>
        </p:grpSpPr>
        <p:sp>
          <p:nvSpPr>
            <p:cNvPr id="157" name="Shape 157"/>
            <p:cNvSpPr/>
            <p:nvPr/>
          </p:nvSpPr>
          <p:spPr>
            <a:xfrm>
              <a:off x="0" y="0"/>
              <a:ext cx="2764744" cy="2764744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pic>
          <p:nvPicPr>
            <p:cNvPr id="158" name="image18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64744" cy="276474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  <p:grpSp>
        <p:nvGrpSpPr>
          <p:cNvPr id="162" name="Group 162"/>
          <p:cNvGrpSpPr/>
          <p:nvPr/>
        </p:nvGrpSpPr>
        <p:grpSpPr>
          <a:xfrm>
            <a:off x="539551" y="5172233"/>
            <a:ext cx="8064898" cy="1268761"/>
            <a:chOff x="0" y="0"/>
            <a:chExt cx="8064896" cy="1268759"/>
          </a:xfrm>
        </p:grpSpPr>
        <p:sp>
          <p:nvSpPr>
            <p:cNvPr id="160" name="Shape 160"/>
            <p:cNvSpPr/>
            <p:nvPr/>
          </p:nvSpPr>
          <p:spPr>
            <a:xfrm>
              <a:off x="0" y="0"/>
              <a:ext cx="8064897" cy="12687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161" name="Shape 161"/>
            <p:cNvSpPr/>
            <p:nvPr/>
          </p:nvSpPr>
          <p:spPr>
            <a:xfrm>
              <a:off x="-1" y="243026"/>
              <a:ext cx="8064898" cy="71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 algn="ctr"/>
              <a:r>
                <a:rPr b="1" sz="2000">
                  <a:latin typeface="微软雅黑"/>
                  <a:ea typeface="微软雅黑"/>
                  <a:cs typeface="微软雅黑"/>
                  <a:sym typeface="微软雅黑"/>
                </a:rPr>
                <a:t>胆固醇水平更多的取决于人体自身胆固醇的合成，与遗传等因素有关，</a:t>
              </a:r>
              <a:r>
                <a:rPr b="1" sz="28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一旦中止降脂治疗，血脂又会回升</a:t>
              </a:r>
              <a:r>
                <a:rPr b="1" sz="2000">
                  <a:latin typeface="微软雅黑"/>
                  <a:ea typeface="微软雅黑"/>
                  <a:cs typeface="微软雅黑"/>
                  <a:sym typeface="微软雅黑"/>
                </a:rPr>
                <a:t>，影响治疗效果</a:t>
              </a:r>
            </a:p>
          </p:txBody>
        </p:sp>
      </p:grp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高血脂无法治愈，降到参考值以后也不能停药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xfrm>
            <a:off x="672893" y="1279456"/>
            <a:ext cx="8219255" cy="1853133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66" name="image19.jpg" descr="d:\program files (x86)\360se6\User Data\temp\2010.8.21_20.17.37_7147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5744" y="4276400"/>
            <a:ext cx="2202673" cy="1816896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1942768" y="3594158"/>
            <a:ext cx="5453786" cy="4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/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“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他汀治疗要</a:t>
            </a:r>
            <a:r>
              <a:rPr b="1" sz="28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长期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坚持，直至终生</a:t>
            </a: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”</a:t>
            </a:r>
          </a:p>
        </p:txBody>
      </p:sp>
      <p:pic>
        <p:nvPicPr>
          <p:cNvPr id="168" name="image2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5075" y="4162866"/>
            <a:ext cx="2456182" cy="196733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952776" y="3284983"/>
            <a:ext cx="7488834" cy="3240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C0504D"/>
            </a:solidFill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170" name="Shape 170"/>
          <p:cNvSpPr/>
          <p:nvPr/>
        </p:nvSpPr>
        <p:spPr>
          <a:xfrm>
            <a:off x="4330296" y="5111115"/>
            <a:ext cx="504057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15429" y="5400"/>
                </a:lnTo>
                <a:lnTo>
                  <a:pt x="15429" y="0"/>
                </a:lnTo>
                <a:lnTo>
                  <a:pt x="21600" y="10800"/>
                </a:lnTo>
                <a:lnTo>
                  <a:pt x="15429" y="21600"/>
                </a:lnTo>
                <a:lnTo>
                  <a:pt x="15429" y="16200"/>
                </a:lnTo>
                <a:lnTo>
                  <a:pt x="0" y="16200"/>
                </a:lnTo>
                <a:lnTo>
                  <a:pt x="3086" y="10800"/>
                </a:lnTo>
                <a:close/>
              </a:path>
            </a:pathLst>
          </a:custGeom>
          <a:gradFill>
            <a:gsLst>
              <a:gs pos="0">
                <a:srgbClr val="FFD1BB"/>
              </a:gs>
              <a:gs pos="35000">
                <a:srgbClr val="FFDECF"/>
              </a:gs>
              <a:gs pos="100000">
                <a:srgbClr val="FFF2ED"/>
              </a:gs>
            </a:gsLst>
            <a:lin ang="16200000"/>
          </a:gradFill>
          <a:ln>
            <a:solidFill>
              <a:srgbClr val="F6924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/>
          </a:p>
        </p:txBody>
      </p:sp>
      <p:pic>
        <p:nvPicPr>
          <p:cNvPr id="171" name="image21.png" descr="C:\Users\admin\Documents\ppt素材\图形\按钮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1061" y="1437684"/>
            <a:ext cx="545273" cy="556197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1259632" y="1259761"/>
            <a:ext cx="7560841" cy="1591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317500" indent="-317500">
              <a:lnSpc>
                <a:spcPct val="130000"/>
              </a:lnSpc>
              <a:spcBef>
                <a:spcPts val="600"/>
              </a:spcBef>
              <a:buSzPct val="100000"/>
              <a:buFont typeface="Wingdings"/>
              <a:buChar char="●"/>
            </a:pP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高血脂是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终身疾病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，无法完全治愈，需要持续控制</a:t>
            </a:r>
            <a:endParaRPr sz="2000"/>
          </a:p>
          <a:p>
            <a:pPr lvl="0" marL="317500" indent="-317500">
              <a:lnSpc>
                <a:spcPct val="130000"/>
              </a:lnSpc>
              <a:spcBef>
                <a:spcPts val="600"/>
              </a:spcBef>
              <a:buSzPct val="100000"/>
              <a:buFont typeface="Wingdings"/>
              <a:buChar char="●"/>
            </a:pP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降低胆固醇治疗是为了长期对抗动脉粥样硬化，减少心脑血管事件，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中断他汀治疗可能会影响已经稳定的斑块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，导致心血管疾病风险升高</a:t>
            </a:r>
          </a:p>
        </p:txBody>
      </p:sp>
      <p:sp>
        <p:nvSpPr>
          <p:cNvPr id="173" name="Shape 173"/>
          <p:cNvSpPr/>
          <p:nvPr/>
        </p:nvSpPr>
        <p:spPr>
          <a:xfrm>
            <a:off x="209072" y="2035238"/>
            <a:ext cx="1152130" cy="449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800"/>
              <a:t>长期</a:t>
            </a:r>
          </a:p>
        </p:txBody>
      </p:sp>
      <p:grpSp>
        <p:nvGrpSpPr>
          <p:cNvPr id="176" name="Group 176" descr="2"/>
          <p:cNvGrpSpPr/>
          <p:nvPr/>
        </p:nvGrpSpPr>
        <p:grpSpPr>
          <a:xfrm>
            <a:off x="421061" y="3261488"/>
            <a:ext cx="1581429" cy="1802757"/>
            <a:chOff x="0" y="0"/>
            <a:chExt cx="1581427" cy="1802756"/>
          </a:xfrm>
        </p:grpSpPr>
        <p:sp>
          <p:nvSpPr>
            <p:cNvPr id="174" name="Shape 174"/>
            <p:cNvSpPr/>
            <p:nvPr/>
          </p:nvSpPr>
          <p:spPr>
            <a:xfrm>
              <a:off x="0" y="0"/>
              <a:ext cx="1581428" cy="180275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pic>
          <p:nvPicPr>
            <p:cNvPr id="175" name="image22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581428" cy="18027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他汀治疗需要坚持，要</a:t>
            </a:r>
            <a:r>
              <a:rPr b="1" sz="3600"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rPr>
              <a:t>足量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、</a:t>
            </a:r>
            <a:r>
              <a:rPr b="1" sz="3600"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rPr>
              <a:t>长期</a:t>
            </a:r>
          </a:p>
        </p:txBody>
      </p:sp>
      <p:sp>
        <p:nvSpPr>
          <p:cNvPr id="179" name="Shape 179"/>
          <p:cNvSpPr/>
          <p:nvPr/>
        </p:nvSpPr>
        <p:spPr>
          <a:xfrm>
            <a:off x="304251" y="1909125"/>
            <a:ext cx="1152130" cy="449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800"/>
              <a:t>足量</a:t>
            </a:r>
          </a:p>
        </p:txBody>
      </p:sp>
      <p:pic>
        <p:nvPicPr>
          <p:cNvPr id="180" name="image21.png" descr="C:\Users\admin\Documents\ppt素材\图形\按钮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520" y="1373911"/>
            <a:ext cx="545273" cy="556197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/>
        </p:nvSpPr>
        <p:spPr>
          <a:xfrm>
            <a:off x="1259632" y="1191030"/>
            <a:ext cx="7632849" cy="1720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317500" indent="-317500">
              <a:lnSpc>
                <a:spcPct val="130000"/>
              </a:lnSpc>
              <a:spcBef>
                <a:spcPts val="600"/>
              </a:spcBef>
              <a:buSzPct val="100000"/>
              <a:buFont typeface="Wingdings"/>
              <a:buChar char="●"/>
            </a:pP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他汀降低</a:t>
            </a:r>
            <a:r>
              <a:rPr sz="2000"/>
              <a:t>“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坏胆固醇</a:t>
            </a:r>
            <a:r>
              <a:rPr sz="2000"/>
              <a:t>”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的效果与剂量有关，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他汀剂量越大，降</a:t>
            </a:r>
            <a:r>
              <a:rPr b="1" sz="2400">
                <a:solidFill>
                  <a:srgbClr val="FF0000"/>
                </a:solidFill>
              </a:rPr>
              <a:t>“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坏胆固醇</a:t>
            </a:r>
            <a:r>
              <a:rPr b="1" sz="2400">
                <a:solidFill>
                  <a:srgbClr val="FF0000"/>
                </a:solidFill>
              </a:rPr>
              <a:t>”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效果越强</a:t>
            </a:r>
            <a:endParaRPr b="1" sz="2000">
              <a:solidFill>
                <a:srgbClr val="FF0000"/>
              </a:solidFill>
            </a:endParaRPr>
          </a:p>
          <a:p>
            <a:pPr lvl="0" marL="317500" indent="-317500">
              <a:lnSpc>
                <a:spcPct val="130000"/>
              </a:lnSpc>
              <a:spcBef>
                <a:spcPts val="600"/>
              </a:spcBef>
              <a:buSzPct val="100000"/>
              <a:buFont typeface="Wingdings"/>
              <a:buChar char="●"/>
            </a:pP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对于心血管疾病及其高危患者，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足量使用他汀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，才能获得强效的血管保护作用</a:t>
            </a:r>
          </a:p>
        </p:txBody>
      </p:sp>
      <p:sp>
        <p:nvSpPr>
          <p:cNvPr id="182" name="Shape 182"/>
          <p:cNvSpPr/>
          <p:nvPr/>
        </p:nvSpPr>
        <p:spPr>
          <a:xfrm>
            <a:off x="4644008" y="4469131"/>
            <a:ext cx="3455626" cy="1108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坚持</a:t>
            </a:r>
            <a:r>
              <a:rPr b="1" sz="28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足量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、</a:t>
            </a:r>
            <a:r>
              <a:rPr b="1" sz="28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长期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他汀治疗，</a:t>
            </a:r>
            <a:endParaRPr b="1" sz="2000"/>
          </a:p>
          <a:p>
            <a:pPr lvl="0" algn="ctr">
              <a:lnSpc>
                <a:spcPct val="120000"/>
              </a:lnSpc>
            </a:pP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不可擅自减量或停药</a:t>
            </a:r>
          </a:p>
        </p:txBody>
      </p:sp>
      <p:pic>
        <p:nvPicPr>
          <p:cNvPr id="183" name="image19.jpg" descr="d:\program files (x86)\360se6\User Data\temp\2010.8.21_20.17.37_7147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1925" y="3918523"/>
            <a:ext cx="2298518" cy="1895955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1580808" y="3356991"/>
            <a:ext cx="6843112" cy="3049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C0504D"/>
            </a:solidFill>
          </a:ln>
        </p:spPr>
        <p:txBody>
          <a:bodyPr lIns="0" tIns="0" rIns="0" bIns="0" anchor="ctr"/>
          <a:lstStyle/>
          <a:p>
            <a:pPr lvl="0" algn="ctr"/>
          </a:p>
        </p:txBody>
      </p:sp>
      <p:grpSp>
        <p:nvGrpSpPr>
          <p:cNvPr id="187" name="Group 187" descr="2"/>
          <p:cNvGrpSpPr/>
          <p:nvPr/>
        </p:nvGrpSpPr>
        <p:grpSpPr>
          <a:xfrm>
            <a:off x="627779" y="3333496"/>
            <a:ext cx="1581429" cy="1802757"/>
            <a:chOff x="0" y="0"/>
            <a:chExt cx="1581427" cy="1802756"/>
          </a:xfrm>
        </p:grpSpPr>
        <p:sp>
          <p:nvSpPr>
            <p:cNvPr id="185" name="Shape 185"/>
            <p:cNvSpPr/>
            <p:nvPr/>
          </p:nvSpPr>
          <p:spPr>
            <a:xfrm>
              <a:off x="0" y="0"/>
              <a:ext cx="1581428" cy="180275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pic>
          <p:nvPicPr>
            <p:cNvPr id="186" name="image22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581428" cy="18027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grpSp>
        <p:nvGrpSpPr>
          <p:cNvPr id="192" name="Group 192"/>
          <p:cNvGrpSpPr/>
          <p:nvPr/>
        </p:nvGrpSpPr>
        <p:grpSpPr>
          <a:xfrm>
            <a:off x="2413539" y="1830453"/>
            <a:ext cx="4892986" cy="4346207"/>
            <a:chOff x="0" y="0"/>
            <a:chExt cx="4892985" cy="4346206"/>
          </a:xfrm>
        </p:grpSpPr>
        <p:pic>
          <p:nvPicPr>
            <p:cNvPr id="190" name="image23.jpg" descr="d:\program files (x86)\360se6\User Data\temp\13507168851920184090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892986" cy="4346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1" name="Shape 191"/>
            <p:cNvSpPr/>
            <p:nvPr/>
          </p:nvSpPr>
          <p:spPr>
            <a:xfrm>
              <a:off x="2786283" y="603"/>
              <a:ext cx="1766913" cy="1178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99" name="Group 199"/>
          <p:cNvGrpSpPr/>
          <p:nvPr/>
        </p:nvGrpSpPr>
        <p:grpSpPr>
          <a:xfrm>
            <a:off x="103474" y="1635310"/>
            <a:ext cx="4758832" cy="2754403"/>
            <a:chOff x="0" y="0"/>
            <a:chExt cx="4758830" cy="2754401"/>
          </a:xfrm>
        </p:grpSpPr>
        <p:sp>
          <p:nvSpPr>
            <p:cNvPr id="193" name="Shape 193"/>
            <p:cNvSpPr/>
            <p:nvPr/>
          </p:nvSpPr>
          <p:spPr>
            <a:xfrm>
              <a:off x="0" y="0"/>
              <a:ext cx="4758831" cy="2020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lnTo>
                    <a:pt x="6778" y="2419"/>
                  </a:ln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lnTo>
                    <a:pt x="14418" y="1119"/>
                  </a:ln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lnTo>
                    <a:pt x="7973" y="18727"/>
                  </a:ln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194" name="Shape 194"/>
            <p:cNvSpPr/>
            <p:nvPr/>
          </p:nvSpPr>
          <p:spPr>
            <a:xfrm>
              <a:off x="2107441" y="2033598"/>
              <a:ext cx="336039" cy="33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195" name="Shape 195"/>
            <p:cNvSpPr/>
            <p:nvPr/>
          </p:nvSpPr>
          <p:spPr>
            <a:xfrm>
              <a:off x="2136875" y="2393787"/>
              <a:ext cx="224025" cy="224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196" name="Shape 196"/>
            <p:cNvSpPr/>
            <p:nvPr/>
          </p:nvSpPr>
          <p:spPr>
            <a:xfrm>
              <a:off x="2176056" y="2642389"/>
              <a:ext cx="112013" cy="112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197" name="Shape 197"/>
            <p:cNvSpPr/>
            <p:nvPr/>
          </p:nvSpPr>
          <p:spPr>
            <a:xfrm>
              <a:off x="241643" y="102722"/>
              <a:ext cx="4360678" cy="1715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lnTo>
                    <a:pt x="1380" y="14010"/>
                  </a:ln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lnTo>
                    <a:pt x="14532" y="19050"/>
                  </a:ln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lnTo>
                    <a:pt x="17421" y="12116"/>
                  </a:ln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lnTo>
                    <a:pt x="21600" y="7649"/>
                  </a:ln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lnTo>
                    <a:pt x="19707" y="1814"/>
                  </a:ln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lnTo>
                    <a:pt x="14668" y="947"/>
                  </a:ln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lnTo>
                    <a:pt x="6452" y="1676"/>
                  </a:ln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198" name="Shape 198"/>
            <p:cNvSpPr/>
            <p:nvPr/>
          </p:nvSpPr>
          <p:spPr>
            <a:xfrm>
              <a:off x="659042" y="437484"/>
              <a:ext cx="3104546" cy="1034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sz="1800"/>
              </a:pPr>
              <a:r>
                <a:rPr sz="2400"/>
                <a:t>长期他汀治疗安全吗，会不会有什么危害，需要注意什么？</a:t>
              </a:r>
            </a:p>
          </p:txBody>
        </p:sp>
      </p:grpSp>
      <p:grpSp>
        <p:nvGrpSpPr>
          <p:cNvPr id="206" name="Group 206"/>
          <p:cNvGrpSpPr/>
          <p:nvPr/>
        </p:nvGrpSpPr>
        <p:grpSpPr>
          <a:xfrm>
            <a:off x="5072820" y="1345805"/>
            <a:ext cx="3821486" cy="1901343"/>
            <a:chOff x="0" y="0"/>
            <a:chExt cx="3821484" cy="1901342"/>
          </a:xfrm>
        </p:grpSpPr>
        <p:sp>
          <p:nvSpPr>
            <p:cNvPr id="200" name="Shape 200"/>
            <p:cNvSpPr/>
            <p:nvPr/>
          </p:nvSpPr>
          <p:spPr>
            <a:xfrm>
              <a:off x="0" y="0"/>
              <a:ext cx="3821486" cy="1562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lnTo>
                    <a:pt x="6778" y="2419"/>
                  </a:ln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lnTo>
                    <a:pt x="14418" y="1119"/>
                  </a:ln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lnTo>
                    <a:pt x="7973" y="18727"/>
                  </a:ln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201" name="Shape 201"/>
            <p:cNvSpPr/>
            <p:nvPr/>
          </p:nvSpPr>
          <p:spPr>
            <a:xfrm>
              <a:off x="1387548" y="1490545"/>
              <a:ext cx="259979" cy="25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202" name="Shape 202"/>
            <p:cNvSpPr/>
            <p:nvPr/>
          </p:nvSpPr>
          <p:spPr>
            <a:xfrm>
              <a:off x="1357270" y="1691890"/>
              <a:ext cx="173321" cy="173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203" name="Shape 203"/>
            <p:cNvSpPr/>
            <p:nvPr/>
          </p:nvSpPr>
          <p:spPr>
            <a:xfrm>
              <a:off x="1363586" y="1814682"/>
              <a:ext cx="86661" cy="86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204" name="Shape 204"/>
            <p:cNvSpPr/>
            <p:nvPr/>
          </p:nvSpPr>
          <p:spPr>
            <a:xfrm>
              <a:off x="194046" y="79472"/>
              <a:ext cx="3501757" cy="1326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lnTo>
                    <a:pt x="1380" y="14010"/>
                  </a:ln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lnTo>
                    <a:pt x="14532" y="19050"/>
                  </a:ln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lnTo>
                    <a:pt x="17421" y="12116"/>
                  </a:ln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lnTo>
                    <a:pt x="21600" y="7649"/>
                  </a:ln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lnTo>
                    <a:pt x="19707" y="1814"/>
                  </a:ln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lnTo>
                    <a:pt x="14668" y="947"/>
                  </a:ln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lnTo>
                    <a:pt x="6452" y="1676"/>
                  </a:ln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205" name="Shape 205"/>
            <p:cNvSpPr/>
            <p:nvPr/>
          </p:nvSpPr>
          <p:spPr>
            <a:xfrm>
              <a:off x="529230" y="380107"/>
              <a:ext cx="2493045" cy="7172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sz="1800"/>
              </a:pPr>
              <a:r>
                <a:rPr sz="2400"/>
                <a:t>总体上，他汀治疗安全性良好</a:t>
              </a:r>
            </a:p>
          </p:txBody>
        </p:sp>
      </p:grp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815987" y="3601661"/>
            <a:ext cx="7517864" cy="2334065"/>
          </a:xfrm>
          <a:prstGeom prst="roundRect">
            <a:avLst>
              <a:gd name="adj" fmla="val 11921"/>
            </a:avLst>
          </a:prstGeom>
          <a:gradFill>
            <a:gsLst>
              <a:gs pos="0">
                <a:srgbClr val="AFCEFB"/>
              </a:gs>
              <a:gs pos="50000">
                <a:srgbClr val="CDDFFC"/>
              </a:gs>
              <a:gs pos="100000">
                <a:srgbClr val="E6EFFD"/>
              </a:gs>
            </a:gsLst>
            <a:lin ang="2700000"/>
          </a:gradFill>
          <a:ln w="25400">
            <a:solidFill>
              <a:srgbClr val="FFFFFF"/>
            </a:solidFill>
            <a:round/>
          </a:ln>
          <a:effectLst>
            <a:outerShdw sx="100000" sy="100000" kx="0" ky="0" algn="b" rotWithShape="0" blurRad="12700" dist="53882" dir="27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pPr>
          </a:p>
        </p:txBody>
      </p:sp>
      <p:sp>
        <p:nvSpPr>
          <p:cNvPr id="209" name="Shape 209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他汀肝脏安全性良好</a:t>
            </a:r>
          </a:p>
        </p:txBody>
      </p:sp>
      <p:sp>
        <p:nvSpPr>
          <p:cNvPr id="210" name="Shape 210"/>
          <p:cNvSpPr/>
          <p:nvPr/>
        </p:nvSpPr>
        <p:spPr>
          <a:xfrm>
            <a:off x="295280" y="4002328"/>
            <a:ext cx="7638552" cy="1285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2">
              <a:lnSpc>
                <a:spcPct val="130000"/>
              </a:lnSpc>
              <a:spcBef>
                <a:spcPts val="1200"/>
              </a:spcBef>
            </a:pPr>
            <a:r>
              <a:rPr b="1" sz="28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大多患者肝脏耐受良好</a:t>
            </a: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；少数患者会出现一过性轻度转氨酶升高，通常三个月左右恢复正常，无需停药。</a:t>
            </a:r>
          </a:p>
        </p:txBody>
      </p:sp>
      <p:pic>
        <p:nvPicPr>
          <p:cNvPr id="211" name="image24.png" descr="c:\users\admin\appdata\roaming\360se6\User Data\temp\20130808154958_7959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782" y="3242481"/>
            <a:ext cx="1552601" cy="1164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25.png" descr="d:\program files (x86)\360se6\User Data\temp\11489679_221938730000_2.jpg"/>
          <p:cNvPicPr/>
          <p:nvPr/>
        </p:nvPicPr>
        <p:blipFill>
          <a:blip r:embed="rId3">
            <a:extLst/>
          </a:blip>
          <a:srcRect l="11522" t="0" r="23168" b="7413"/>
          <a:stretch>
            <a:fillRect/>
          </a:stretch>
        </p:blipFill>
        <p:spPr>
          <a:xfrm>
            <a:off x="6551731" y="1700808"/>
            <a:ext cx="2679517" cy="2849059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hape 213"/>
          <p:cNvSpPr/>
          <p:nvPr/>
        </p:nvSpPr>
        <p:spPr>
          <a:xfrm>
            <a:off x="1259631" y="1556792"/>
            <a:ext cx="6584778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作为国际医疗审核权威机构，美国食品药品监督管理局（</a:t>
            </a: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FDA</a:t>
            </a: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）于</a:t>
            </a: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2012</a:t>
            </a: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年发表声明，充分肯定了他汀的肝脏安全性</a:t>
            </a:r>
          </a:p>
        </p:txBody>
      </p:sp>
      <p:pic>
        <p:nvPicPr>
          <p:cNvPr id="214" name="image21.png" descr="C:\Users\admin\Documents\ppt素材\图形\按钮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6769" y="1513383"/>
            <a:ext cx="545273" cy="5561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他汀的肌肉安全性同样良好</a:t>
            </a:r>
          </a:p>
        </p:txBody>
      </p:sp>
      <p:sp>
        <p:nvSpPr>
          <p:cNvPr id="217" name="Shape 217"/>
          <p:cNvSpPr/>
          <p:nvPr/>
        </p:nvSpPr>
        <p:spPr>
          <a:xfrm>
            <a:off x="1004301" y="2132856"/>
            <a:ext cx="7360617" cy="2334064"/>
          </a:xfrm>
          <a:prstGeom prst="roundRect">
            <a:avLst>
              <a:gd name="adj" fmla="val 11921"/>
            </a:avLst>
          </a:prstGeom>
          <a:gradFill>
            <a:gsLst>
              <a:gs pos="0">
                <a:srgbClr val="AFCEFB"/>
              </a:gs>
              <a:gs pos="50000">
                <a:srgbClr val="CDDFFC"/>
              </a:gs>
              <a:gs pos="100000">
                <a:srgbClr val="E6EFFD"/>
              </a:gs>
            </a:gsLst>
            <a:lin ang="2700000"/>
          </a:gradFill>
          <a:ln w="25400">
            <a:solidFill>
              <a:srgbClr val="FFFFFF"/>
            </a:solidFill>
            <a:round/>
          </a:ln>
          <a:effectLst>
            <a:outerShdw sx="100000" sy="100000" kx="0" ky="0" algn="b" rotWithShape="0" blurRad="12700" dist="53882" dir="27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pPr>
          </a:p>
        </p:txBody>
      </p:sp>
      <p:sp>
        <p:nvSpPr>
          <p:cNvPr id="218" name="Shape 218"/>
          <p:cNvSpPr/>
          <p:nvPr/>
        </p:nvSpPr>
        <p:spPr>
          <a:xfrm>
            <a:off x="1187624" y="2533524"/>
            <a:ext cx="6984777" cy="1397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lnSpc>
                <a:spcPct val="130000"/>
              </a:lnSpc>
              <a:spcBef>
                <a:spcPts val="1200"/>
              </a:spcBef>
            </a:pP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        与他汀相关的肌肉反应多限于用药</a:t>
            </a:r>
            <a:r>
              <a:rPr sz="2400"/>
              <a:t>1-2</a:t>
            </a: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个月的早期，</a:t>
            </a:r>
            <a:r>
              <a:rPr sz="2400"/>
              <a:t>1</a:t>
            </a: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年后出现的症状通常与他汀无关。总体来说，</a:t>
            </a:r>
            <a:r>
              <a:rPr b="1" sz="28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他汀肌肉安全性良好。</a:t>
            </a:r>
          </a:p>
        </p:txBody>
      </p:sp>
      <p:pic>
        <p:nvPicPr>
          <p:cNvPr id="219" name="image26.png"/>
          <p:cNvPicPr/>
          <p:nvPr/>
        </p:nvPicPr>
        <p:blipFill>
          <a:blip r:embed="rId2">
            <a:extLst/>
          </a:blip>
          <a:srcRect l="0" t="0" r="50000" b="0"/>
          <a:stretch>
            <a:fillRect/>
          </a:stretch>
        </p:blipFill>
        <p:spPr>
          <a:xfrm>
            <a:off x="118591" y="1232421"/>
            <a:ext cx="885711" cy="1785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27.png" descr="d:\program files (x86)\360se6\User Data\temp\28x58PICdKb_1024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7141" y="3429000"/>
            <a:ext cx="2350468" cy="2556826"/>
          </a:xfrm>
          <a:prstGeom prst="rect">
            <a:avLst/>
          </a:prstGeom>
          <a:ln w="12700">
            <a:miter lim="400000"/>
          </a:ln>
          <a:effectLst>
            <a:reflection blurRad="0" stA="52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507602" y="1640520"/>
            <a:ext cx="7517864" cy="2334065"/>
          </a:xfrm>
          <a:prstGeom prst="roundRect">
            <a:avLst>
              <a:gd name="adj" fmla="val 11921"/>
            </a:avLst>
          </a:prstGeom>
          <a:gradFill>
            <a:gsLst>
              <a:gs pos="0">
                <a:srgbClr val="AFCEFB"/>
              </a:gs>
              <a:gs pos="50000">
                <a:srgbClr val="CDDFFC"/>
              </a:gs>
              <a:gs pos="100000">
                <a:srgbClr val="E6EFFD"/>
              </a:gs>
            </a:gsLst>
            <a:lin ang="2700000"/>
          </a:gradFill>
          <a:ln w="25400">
            <a:solidFill>
              <a:srgbClr val="FFFFFF"/>
            </a:solidFill>
            <a:round/>
          </a:ln>
          <a:effectLst>
            <a:outerShdw sx="100000" sy="100000" kx="0" ky="0" algn="b" rotWithShape="0" blurRad="12700" dist="53882" dir="27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pPr>
          </a:p>
        </p:txBody>
      </p:sp>
      <p:sp>
        <p:nvSpPr>
          <p:cNvPr id="223" name="Shape 223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如果我需用他汀，万一不能耐受不良反应怎么办？</a:t>
            </a:r>
          </a:p>
        </p:txBody>
      </p:sp>
      <p:sp>
        <p:nvSpPr>
          <p:cNvPr id="224" name="Shape 224"/>
          <p:cNvSpPr/>
          <p:nvPr>
            <p:ph type="body" idx="1"/>
          </p:nvPr>
        </p:nvSpPr>
        <p:spPr>
          <a:xfrm>
            <a:off x="766683" y="1955162"/>
            <a:ext cx="7350222" cy="1875407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更换一种他汀</a:t>
            </a:r>
            <a:endParaRPr b="1" sz="2400"/>
          </a:p>
          <a:p>
            <a:pPr lvl="0">
              <a:defRPr b="0" sz="1800"/>
            </a:pPr>
            <a:r>
              <a:rPr b="1" sz="2400"/>
              <a:t>减少同一种他汀剂量</a:t>
            </a:r>
            <a:endParaRPr b="1" sz="2400"/>
          </a:p>
          <a:p>
            <a:pPr lvl="0">
              <a:defRPr b="0" sz="1800"/>
            </a:pPr>
            <a:r>
              <a:rPr b="1" sz="2400"/>
              <a:t>隔日或每隔</a:t>
            </a:r>
            <a:r>
              <a:rPr b="1" sz="2400"/>
              <a:t>2</a:t>
            </a:r>
            <a:r>
              <a:rPr b="1" sz="2400"/>
              <a:t>日服用</a:t>
            </a:r>
            <a:r>
              <a:rPr b="1" sz="2400"/>
              <a:t>1</a:t>
            </a:r>
            <a:r>
              <a:rPr b="1" sz="2400"/>
              <a:t>次他汀，比完全停药好</a:t>
            </a:r>
          </a:p>
        </p:txBody>
      </p:sp>
      <p:pic>
        <p:nvPicPr>
          <p:cNvPr id="225" name="image28.png" descr="d:\program files (x86)\360se6\User Data\temp\235094-14053100421295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3896" y="3068959"/>
            <a:ext cx="2264018" cy="2913793"/>
          </a:xfrm>
          <a:prstGeom prst="rect">
            <a:avLst/>
          </a:prstGeom>
          <a:ln w="12700">
            <a:miter lim="400000"/>
          </a:ln>
          <a:effectLst>
            <a:reflection blurRad="0" stA="52000" stPos="0" endA="0" endPos="40000" dist="0" dir="5400000" fadeDir="5400000" sx="100000" sy="-100000" kx="0" ky="0" algn="bl" rotWithShape="0"/>
          </a:effectLst>
        </p:spPr>
      </p:pic>
      <p:sp>
        <p:nvSpPr>
          <p:cNvPr id="226" name="Shape 226"/>
          <p:cNvSpPr/>
          <p:nvPr/>
        </p:nvSpPr>
        <p:spPr>
          <a:xfrm>
            <a:off x="1184608" y="4341188"/>
            <a:ext cx="4809288" cy="717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FF0000"/>
                </a:solidFill>
              </a:rPr>
              <a:t>以上建议请在医生的指导下进行，请以医生处方为准</a:t>
            </a:r>
          </a:p>
        </p:txBody>
      </p:sp>
      <p:pic>
        <p:nvPicPr>
          <p:cNvPr id="227" name="image21.png" descr="C:\Users\admin\Documents\ppt素材\图形\按钮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9336" y="4432205"/>
            <a:ext cx="545273" cy="5561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他汀总体安全性良好</a:t>
            </a:r>
          </a:p>
        </p:txBody>
      </p:sp>
      <p:sp>
        <p:nvSpPr>
          <p:cNvPr id="230" name="Shape 230"/>
          <p:cNvSpPr/>
          <p:nvPr/>
        </p:nvSpPr>
        <p:spPr>
          <a:xfrm>
            <a:off x="599042" y="1671000"/>
            <a:ext cx="7517864" cy="2334065"/>
          </a:xfrm>
          <a:prstGeom prst="roundRect">
            <a:avLst>
              <a:gd name="adj" fmla="val 11921"/>
            </a:avLst>
          </a:prstGeom>
          <a:gradFill>
            <a:gsLst>
              <a:gs pos="0">
                <a:srgbClr val="AFCEFB"/>
              </a:gs>
              <a:gs pos="50000">
                <a:srgbClr val="CDDFFC"/>
              </a:gs>
              <a:gs pos="100000">
                <a:srgbClr val="E6EFFD"/>
              </a:gs>
            </a:gsLst>
            <a:lin ang="2700000"/>
          </a:gradFill>
          <a:ln w="25400">
            <a:solidFill>
              <a:srgbClr val="FFFFFF"/>
            </a:solidFill>
            <a:round/>
          </a:ln>
          <a:effectLst>
            <a:outerShdw sx="100000" sy="100000" kx="0" ky="0" algn="b" rotWithShape="0" blurRad="12700" dist="53882" dir="27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pPr>
          </a:p>
        </p:txBody>
      </p:sp>
      <p:sp>
        <p:nvSpPr>
          <p:cNvPr id="231" name="Shape 231"/>
          <p:cNvSpPr/>
          <p:nvPr>
            <p:ph type="body" idx="1"/>
          </p:nvPr>
        </p:nvSpPr>
        <p:spPr>
          <a:xfrm>
            <a:off x="815067" y="1917394"/>
            <a:ext cx="7128793" cy="2000550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30000"/>
              </a:lnSpc>
              <a:defRPr b="0" sz="1800"/>
            </a:pPr>
            <a:r>
              <a:rPr b="1" sz="2400"/>
              <a:t>他汀具有良好的安全性，适合长期服用</a:t>
            </a:r>
            <a:endParaRPr b="1" sz="2400"/>
          </a:p>
          <a:p>
            <a:pPr lvl="0">
              <a:lnSpc>
                <a:spcPct val="130000"/>
              </a:lnSpc>
              <a:defRPr b="0" sz="1800"/>
            </a:pPr>
            <a:r>
              <a:rPr b="1" sz="2400"/>
              <a:t>他汀在临床应用已有</a:t>
            </a:r>
            <a:r>
              <a:rPr b="1" sz="3200">
                <a:solidFill>
                  <a:srgbClr val="FF0000"/>
                </a:solidFill>
              </a:rPr>
              <a:t>超过</a:t>
            </a:r>
            <a:r>
              <a:rPr b="1" sz="3200">
                <a:solidFill>
                  <a:srgbClr val="FF0000"/>
                </a:solidFill>
              </a:rPr>
              <a:t>20</a:t>
            </a:r>
            <a:r>
              <a:rPr b="1" sz="3200">
                <a:solidFill>
                  <a:srgbClr val="FF0000"/>
                </a:solidFill>
              </a:rPr>
              <a:t>年</a:t>
            </a:r>
            <a:r>
              <a:rPr b="1" sz="2400"/>
              <a:t>的历史，其安全性经历了时间的考验</a:t>
            </a:r>
          </a:p>
        </p:txBody>
      </p:sp>
      <p:grpSp>
        <p:nvGrpSpPr>
          <p:cNvPr id="234" name="Group 234"/>
          <p:cNvGrpSpPr/>
          <p:nvPr/>
        </p:nvGrpSpPr>
        <p:grpSpPr>
          <a:xfrm>
            <a:off x="4932040" y="3373867"/>
            <a:ext cx="3404633" cy="2679118"/>
            <a:chOff x="0" y="0"/>
            <a:chExt cx="3404632" cy="2679116"/>
          </a:xfrm>
        </p:grpSpPr>
        <p:pic>
          <p:nvPicPr>
            <p:cNvPr id="232" name="image12.tif" descr="C:\Users\admin\Documents\ppt素材\卡通图片\2531170_202058868000_2.jpg"/>
            <p:cNvPicPr/>
            <p:nvPr/>
          </p:nvPicPr>
          <p:blipFill>
            <a:blip r:embed="rId2">
              <a:extLst/>
            </a:blip>
            <a:srcRect l="0" t="0" r="0" b="4134"/>
            <a:stretch>
              <a:fillRect/>
            </a:stretch>
          </p:blipFill>
          <p:spPr>
            <a:xfrm>
              <a:off x="0" y="-1"/>
              <a:ext cx="3404633" cy="26791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3" name="Shape 233"/>
            <p:cNvSpPr/>
            <p:nvPr/>
          </p:nvSpPr>
          <p:spPr>
            <a:xfrm rot="17966915">
              <a:off x="366151" y="1247679"/>
              <a:ext cx="1309327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 sz="1800"/>
              </a:pPr>
              <a:r>
                <a:rPr b="1" sz="2800"/>
                <a:t>他    汀 </a:t>
              </a:r>
            </a:p>
          </p:txBody>
        </p:sp>
      </p:grp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坚持他汀治疗，才能</a:t>
            </a:r>
            <a:r>
              <a:rPr b="1" sz="3600"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rPr>
              <a:t>长</a:t>
            </a:r>
            <a:r>
              <a:rPr b="1" sz="3600">
                <a:solidFill>
                  <a:srgbClr val="FFFF00"/>
                </a:solidFill>
              </a:rPr>
              <a:t>“</a:t>
            </a:r>
            <a:r>
              <a:rPr b="1" sz="3600"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rPr>
              <a:t>治</a:t>
            </a:r>
            <a:r>
              <a:rPr b="1" sz="3600">
                <a:solidFill>
                  <a:srgbClr val="FFFF00"/>
                </a:solidFill>
              </a:rPr>
              <a:t>”</a:t>
            </a:r>
            <a:r>
              <a:rPr b="1" sz="3600"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rPr>
              <a:t>久安</a:t>
            </a:r>
          </a:p>
        </p:txBody>
      </p:sp>
      <p:grpSp>
        <p:nvGrpSpPr>
          <p:cNvPr id="239" name="Group 239"/>
          <p:cNvGrpSpPr/>
          <p:nvPr/>
        </p:nvGrpSpPr>
        <p:grpSpPr>
          <a:xfrm>
            <a:off x="616887" y="1412775"/>
            <a:ext cx="8064898" cy="1268762"/>
            <a:chOff x="0" y="0"/>
            <a:chExt cx="8064896" cy="1268760"/>
          </a:xfrm>
        </p:grpSpPr>
        <p:sp>
          <p:nvSpPr>
            <p:cNvPr id="237" name="Shape 237"/>
            <p:cNvSpPr/>
            <p:nvPr/>
          </p:nvSpPr>
          <p:spPr>
            <a:xfrm>
              <a:off x="0" y="0"/>
              <a:ext cx="8064897" cy="126876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238" name="Shape 238"/>
            <p:cNvSpPr/>
            <p:nvPr/>
          </p:nvSpPr>
          <p:spPr>
            <a:xfrm>
              <a:off x="0" y="121105"/>
              <a:ext cx="8064897" cy="11086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 algn="ctr"/>
              <a:r>
                <a:rPr b="1" sz="2800">
                  <a:latin typeface="微软雅黑"/>
                  <a:ea typeface="微软雅黑"/>
                  <a:cs typeface="微软雅黑"/>
                  <a:sym typeface="微软雅黑"/>
                </a:rPr>
                <a:t>要取得心血管疾病防治整个</a:t>
              </a:r>
              <a:r>
                <a:rPr b="1" sz="3600">
                  <a:solidFill>
                    <a:srgbClr val="FF0000"/>
                  </a:solidFill>
                </a:rPr>
                <a:t>“</a:t>
              </a:r>
              <a:r>
                <a:rPr b="1" sz="36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战 争</a:t>
              </a:r>
              <a:r>
                <a:rPr b="1" sz="3600">
                  <a:solidFill>
                    <a:srgbClr val="FF0000"/>
                  </a:solidFill>
                </a:rPr>
                <a:t>”</a:t>
              </a:r>
              <a:r>
                <a:rPr b="1" sz="2800">
                  <a:latin typeface="微软雅黑"/>
                  <a:ea typeface="微软雅黑"/>
                  <a:cs typeface="微软雅黑"/>
                  <a:sym typeface="微软雅黑"/>
                </a:rPr>
                <a:t>的胜利，</a:t>
              </a:r>
              <a:endParaRPr b="1" sz="2800"/>
            </a:p>
            <a:p>
              <a:pPr lvl="0" algn="ctr"/>
              <a:r>
                <a:rPr b="1" sz="2800">
                  <a:latin typeface="微软雅黑"/>
                  <a:ea typeface="微软雅黑"/>
                  <a:cs typeface="微软雅黑"/>
                  <a:sym typeface="微软雅黑"/>
                </a:rPr>
                <a:t>就要坚持</a:t>
              </a:r>
              <a:r>
                <a:rPr b="1" sz="36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足量</a:t>
              </a:r>
              <a:r>
                <a:rPr b="1" sz="2800">
                  <a:latin typeface="微软雅黑"/>
                  <a:ea typeface="微软雅黑"/>
                  <a:cs typeface="微软雅黑"/>
                  <a:sym typeface="微软雅黑"/>
                </a:rPr>
                <a:t>、</a:t>
              </a:r>
              <a:r>
                <a:rPr b="1" sz="36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长期</a:t>
              </a:r>
              <a:r>
                <a:rPr b="1" sz="2800">
                  <a:latin typeface="微软雅黑"/>
                  <a:ea typeface="微软雅黑"/>
                  <a:cs typeface="微软雅黑"/>
                  <a:sym typeface="微软雅黑"/>
                </a:rPr>
                <a:t>他汀治疗</a:t>
              </a:r>
            </a:p>
          </p:txBody>
        </p:sp>
      </p:grpSp>
      <p:pic>
        <p:nvPicPr>
          <p:cNvPr id="240" name="image29.jpg" descr="d:\program files (x86)\360se6\User Data\temp\833104fa19fb7c664945a7af8adae4b06aed7c4b27fe1-ncCD4H_fw658.jpg"/>
          <p:cNvPicPr/>
          <p:nvPr/>
        </p:nvPicPr>
        <p:blipFill>
          <a:blip r:embed="rId2">
            <a:extLst/>
          </a:blip>
          <a:srcRect l="0" t="67129" r="13146" b="4835"/>
          <a:stretch>
            <a:fillRect/>
          </a:stretch>
        </p:blipFill>
        <p:spPr>
          <a:xfrm>
            <a:off x="106680" y="3429000"/>
            <a:ext cx="8892089" cy="3049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43" name="Shape 243"/>
          <p:cNvSpPr/>
          <p:nvPr>
            <p:ph type="body" idx="1"/>
          </p:nvPr>
        </p:nvSpPr>
        <p:spPr>
          <a:xfrm>
            <a:off x="467543" y="2492896"/>
            <a:ext cx="8229601" cy="944085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0" tIns="0" rIns="0" bIns="0"/>
          <a:lstStyle>
            <a:lvl1pPr algn="ctr">
              <a:lnSpc>
                <a:spcPct val="108000"/>
              </a:lnSpc>
              <a:buSzTx/>
              <a:buNone/>
              <a:defRPr i="1" sz="4800">
                <a:solidFill>
                  <a:srgbClr val="1F497D"/>
                </a:solidFill>
              </a:defRPr>
            </a:lvl1pPr>
          </a:lstStyle>
          <a:p>
            <a:pPr lvl="0">
              <a:defRPr b="0" i="0" sz="1800">
                <a:solidFill>
                  <a:srgbClr val="000000"/>
                </a:solidFill>
              </a:defRPr>
            </a:pPr>
            <a:r>
              <a:rPr b="1" i="1" sz="4800">
                <a:solidFill>
                  <a:srgbClr val="1F497D"/>
                </a:solidFill>
              </a:rPr>
              <a:t>祝你健康！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“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坏</a:t>
            </a:r>
            <a:r>
              <a:rPr b="1" sz="2800">
                <a:solidFill>
                  <a:srgbClr val="FFFFFF"/>
                </a:solidFill>
              </a:rPr>
              <a:t>”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胆固醇的损害是个逐渐加重的过程</a:t>
            </a:r>
          </a:p>
        </p:txBody>
      </p:sp>
      <p:sp>
        <p:nvSpPr>
          <p:cNvPr id="55" name="Shape 55"/>
          <p:cNvSpPr/>
          <p:nvPr>
            <p:ph type="body" idx="1"/>
          </p:nvPr>
        </p:nvSpPr>
        <p:spPr>
          <a:xfrm>
            <a:off x="3059831" y="1812793"/>
            <a:ext cx="5303442" cy="3528393"/>
          </a:xfrm>
          <a:prstGeom prst="rect">
            <a:avLst/>
          </a:prstGeom>
        </p:spPr>
        <p:txBody>
          <a:bodyPr/>
          <a:lstStyle/>
          <a:p>
            <a:pPr lvl="0" marL="0" indent="0" algn="ctr">
              <a:lnSpc>
                <a:spcPct val="150000"/>
              </a:lnSpc>
              <a:buSzTx/>
              <a:buNone/>
              <a:defRPr b="0" sz="1800"/>
            </a:pPr>
            <a:r>
              <a:rPr b="1" sz="2400"/>
              <a:t>“坏胆固醇”在动脉内壁沉积</a:t>
            </a:r>
            <a:endParaRPr b="1" sz="2400"/>
          </a:p>
          <a:p>
            <a:pPr lvl="0" marL="0" indent="0" algn="ctr">
              <a:lnSpc>
                <a:spcPct val="150000"/>
              </a:lnSpc>
              <a:buSzTx/>
              <a:buNone/>
              <a:defRPr b="0" sz="1800"/>
            </a:pPr>
            <a:endParaRPr b="1" sz="2400"/>
          </a:p>
          <a:p>
            <a:pPr lvl="0" marL="0" indent="0" algn="ctr">
              <a:lnSpc>
                <a:spcPct val="150000"/>
              </a:lnSpc>
              <a:buSzTx/>
              <a:buNone/>
              <a:defRPr b="0" sz="1800"/>
            </a:pPr>
            <a:r>
              <a:rPr b="1" sz="2400"/>
              <a:t> 慢慢形成动脉粥样硬化斑块</a:t>
            </a:r>
            <a:endParaRPr b="1" sz="2400"/>
          </a:p>
          <a:p>
            <a:pPr lvl="0" marL="0" indent="0" algn="ctr">
              <a:lnSpc>
                <a:spcPct val="150000"/>
              </a:lnSpc>
              <a:buSzTx/>
              <a:buNone/>
              <a:defRPr b="0" sz="1800"/>
            </a:pPr>
            <a:endParaRPr b="1" sz="2400"/>
          </a:p>
          <a:p>
            <a:pPr lvl="0" marL="0" indent="0" algn="ctr">
              <a:lnSpc>
                <a:spcPct val="150000"/>
              </a:lnSpc>
              <a:buSzTx/>
              <a:buNone/>
              <a:defRPr b="0" sz="1800"/>
            </a:pPr>
            <a:r>
              <a:rPr b="1" sz="2400"/>
              <a:t>   斑块增大，使血管变窄、阻塞</a:t>
            </a:r>
          </a:p>
        </p:txBody>
      </p:sp>
      <p:pic>
        <p:nvPicPr>
          <p:cNvPr id="56" name="image3.jpg" descr="C:\Users\admin\Documents\ppt素材\卡通图片\atherosclerosis (1).jpg"/>
          <p:cNvPicPr/>
          <p:nvPr/>
        </p:nvPicPr>
        <p:blipFill>
          <a:blip r:embed="rId2">
            <a:extLst/>
          </a:blip>
          <a:srcRect l="18692" t="0" r="20632" b="0"/>
          <a:stretch>
            <a:fillRect/>
          </a:stretch>
        </p:blipFill>
        <p:spPr>
          <a:xfrm>
            <a:off x="827584" y="1556791"/>
            <a:ext cx="2664297" cy="4151560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/>
          <p:nvPr/>
        </p:nvSpPr>
        <p:spPr>
          <a:xfrm rot="5400000">
            <a:off x="5414605" y="2496868"/>
            <a:ext cx="720081" cy="648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13513" y="5400"/>
                </a:lnTo>
                <a:lnTo>
                  <a:pt x="13513" y="0"/>
                </a:lnTo>
                <a:lnTo>
                  <a:pt x="21600" y="10800"/>
                </a:lnTo>
                <a:lnTo>
                  <a:pt x="13513" y="21600"/>
                </a:lnTo>
                <a:lnTo>
                  <a:pt x="13513" y="16200"/>
                </a:lnTo>
                <a:lnTo>
                  <a:pt x="0" y="16200"/>
                </a:lnTo>
                <a:lnTo>
                  <a:pt x="4044" y="10800"/>
                </a:lnTo>
                <a:close/>
              </a:path>
            </a:pathLst>
          </a:custGeom>
          <a:gradFill>
            <a:gsLst>
              <a:gs pos="0">
                <a:srgbClr val="FFD1BB"/>
              </a:gs>
              <a:gs pos="35000">
                <a:srgbClr val="FFDECF"/>
              </a:gs>
              <a:gs pos="100000">
                <a:srgbClr val="FFF2ED"/>
              </a:gs>
            </a:gsLst>
            <a:lin ang="16200000"/>
          </a:gradFill>
          <a:ln>
            <a:solidFill>
              <a:srgbClr val="F6924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58" name="Shape 58"/>
          <p:cNvSpPr/>
          <p:nvPr/>
        </p:nvSpPr>
        <p:spPr>
          <a:xfrm rot="5400000">
            <a:off x="5414605" y="3937029"/>
            <a:ext cx="720081" cy="648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13513" y="5400"/>
                </a:lnTo>
                <a:lnTo>
                  <a:pt x="13513" y="0"/>
                </a:lnTo>
                <a:lnTo>
                  <a:pt x="21600" y="10800"/>
                </a:lnTo>
                <a:lnTo>
                  <a:pt x="13513" y="21600"/>
                </a:lnTo>
                <a:lnTo>
                  <a:pt x="13513" y="16200"/>
                </a:lnTo>
                <a:lnTo>
                  <a:pt x="0" y="16200"/>
                </a:lnTo>
                <a:lnTo>
                  <a:pt x="4044" y="10800"/>
                </a:lnTo>
                <a:close/>
              </a:path>
            </a:pathLst>
          </a:custGeom>
          <a:gradFill>
            <a:gsLst>
              <a:gs pos="0">
                <a:srgbClr val="FFD1BB"/>
              </a:gs>
              <a:gs pos="35000">
                <a:srgbClr val="FFDECF"/>
              </a:gs>
              <a:gs pos="100000">
                <a:srgbClr val="FFF2ED"/>
              </a:gs>
            </a:gsLst>
            <a:lin ang="16200000"/>
          </a:gradFill>
          <a:ln>
            <a:solidFill>
              <a:srgbClr val="F6924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/>
          </a:p>
        </p:txBody>
      </p:sp>
      <p:pic>
        <p:nvPicPr>
          <p:cNvPr id="59" name="image4.png" descr="卡通医生矢量图大图 点击还原"/>
          <p:cNvPicPr/>
          <p:nvPr/>
        </p:nvPicPr>
        <p:blipFill>
          <a:blip r:embed="rId3">
            <a:extLst/>
          </a:blip>
          <a:srcRect l="0" t="34361" r="75097" b="22596"/>
          <a:stretch>
            <a:fillRect/>
          </a:stretch>
        </p:blipFill>
        <p:spPr>
          <a:xfrm>
            <a:off x="274533" y="5229199"/>
            <a:ext cx="1106102" cy="1301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降低</a:t>
            </a:r>
            <a:r>
              <a:rPr b="1" sz="2800">
                <a:solidFill>
                  <a:srgbClr val="FFFFFF"/>
                </a:solidFill>
              </a:rPr>
              <a:t>“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坏</a:t>
            </a:r>
            <a:r>
              <a:rPr b="1" sz="2800">
                <a:solidFill>
                  <a:srgbClr val="FFFFFF"/>
                </a:solidFill>
              </a:rPr>
              <a:t>”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胆固醇，保卫心血管健康需要坚持不懈</a:t>
            </a:r>
          </a:p>
        </p:txBody>
      </p:sp>
      <p:pic>
        <p:nvPicPr>
          <p:cNvPr id="62" name="image5.png" descr="Untitled-1 copy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4057" y="2276872"/>
            <a:ext cx="7255153" cy="2160241"/>
          </a:xfrm>
          <a:prstGeom prst="rect">
            <a:avLst/>
          </a:prstGeom>
          <a:ln w="12700">
            <a:miter lim="400000"/>
          </a:ln>
          <a:effectLst>
            <a:reflection blurRad="0" stA="52000" stPos="0" endA="0" endPos="40000" dist="0" dir="5400000" fadeDir="5400000" sx="100000" sy="-100000" kx="0" ky="0" algn="bl" rotWithShape="0"/>
          </a:effectLst>
        </p:spPr>
      </p:pic>
      <p:grpSp>
        <p:nvGrpSpPr>
          <p:cNvPr id="65" name="Group 65"/>
          <p:cNvGrpSpPr/>
          <p:nvPr/>
        </p:nvGrpSpPr>
        <p:grpSpPr>
          <a:xfrm>
            <a:off x="1380633" y="4722219"/>
            <a:ext cx="6462684" cy="1367648"/>
            <a:chOff x="0" y="0"/>
            <a:chExt cx="6462682" cy="1367647"/>
          </a:xfrm>
        </p:grpSpPr>
        <p:sp>
          <p:nvSpPr>
            <p:cNvPr id="63" name="Shape 63"/>
            <p:cNvSpPr/>
            <p:nvPr/>
          </p:nvSpPr>
          <p:spPr>
            <a:xfrm>
              <a:off x="12178" y="0"/>
              <a:ext cx="6381005" cy="136764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64" name="Shape 64"/>
            <p:cNvSpPr/>
            <p:nvPr/>
          </p:nvSpPr>
          <p:spPr>
            <a:xfrm>
              <a:off x="-1" y="223828"/>
              <a:ext cx="6462684" cy="919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>
                <a:lnSpc>
                  <a:spcPct val="120000"/>
                </a:lnSpc>
                <a:spcBef>
                  <a:spcPts val="1200"/>
                </a:spcBef>
              </a:pPr>
              <a:r>
                <a:rPr b="1" sz="2000">
                  <a:latin typeface="微软雅黑"/>
                  <a:ea typeface="微软雅黑"/>
                  <a:cs typeface="微软雅黑"/>
                  <a:sym typeface="微软雅黑"/>
                </a:rPr>
                <a:t>这是一个漫长的过程，可能需要十几年乃至几十年</a:t>
              </a:r>
              <a:endParaRPr b="1" sz="2000"/>
            </a:p>
            <a:p>
              <a:pPr lvl="0" algn="ctr">
                <a:lnSpc>
                  <a:spcPct val="120000"/>
                </a:lnSpc>
                <a:spcBef>
                  <a:spcPts val="1200"/>
                </a:spcBef>
              </a:pPr>
              <a:r>
                <a:rPr b="1" sz="2000">
                  <a:latin typeface="微软雅黑"/>
                  <a:ea typeface="微软雅黑"/>
                  <a:cs typeface="微软雅黑"/>
                  <a:sym typeface="微软雅黑"/>
                </a:rPr>
                <a:t>决定了降胆固醇治疗是一场</a:t>
              </a:r>
              <a:r>
                <a:rPr b="1" sz="28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漫长的战争</a:t>
              </a:r>
            </a:p>
          </p:txBody>
        </p:sp>
      </p:grpSp>
      <p:pic>
        <p:nvPicPr>
          <p:cNvPr id="66" name="image4.tif" descr="卡通医生矢量图大图 点击还原"/>
          <p:cNvPicPr/>
          <p:nvPr/>
        </p:nvPicPr>
        <p:blipFill>
          <a:blip r:embed="rId3">
            <a:extLst/>
          </a:blip>
          <a:srcRect l="0" t="34361" r="75097" b="22596"/>
          <a:stretch>
            <a:fillRect/>
          </a:stretch>
        </p:blipFill>
        <p:spPr>
          <a:xfrm>
            <a:off x="274533" y="5229199"/>
            <a:ext cx="1106102" cy="1301296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/>
        </p:nvSpPr>
        <p:spPr>
          <a:xfrm>
            <a:off x="3419871" y="1566385"/>
            <a:ext cx="504057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15429" y="5400"/>
                </a:lnTo>
                <a:lnTo>
                  <a:pt x="15429" y="0"/>
                </a:lnTo>
                <a:lnTo>
                  <a:pt x="21600" y="10800"/>
                </a:lnTo>
                <a:lnTo>
                  <a:pt x="15429" y="21600"/>
                </a:lnTo>
                <a:lnTo>
                  <a:pt x="15429" y="16200"/>
                </a:lnTo>
                <a:lnTo>
                  <a:pt x="0" y="16200"/>
                </a:lnTo>
                <a:lnTo>
                  <a:pt x="3086" y="10800"/>
                </a:lnTo>
                <a:close/>
              </a:path>
            </a:pathLst>
          </a:custGeom>
          <a:gradFill>
            <a:gsLst>
              <a:gs pos="0">
                <a:srgbClr val="FFD1BB"/>
              </a:gs>
              <a:gs pos="35000">
                <a:srgbClr val="FFDECF"/>
              </a:gs>
              <a:gs pos="100000">
                <a:srgbClr val="FFF2ED"/>
              </a:gs>
            </a:gsLst>
            <a:lin ang="16200000"/>
          </a:gradFill>
          <a:ln>
            <a:solidFill>
              <a:srgbClr val="F6924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68" name="Shape 68"/>
          <p:cNvSpPr/>
          <p:nvPr/>
        </p:nvSpPr>
        <p:spPr>
          <a:xfrm>
            <a:off x="3995935" y="1510503"/>
            <a:ext cx="2304257" cy="399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20000"/>
              </a:lnSpc>
              <a:spcBef>
                <a:spcPts val="1200"/>
              </a:spcBef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400"/>
              <a:t>动脉粥样硬化</a:t>
            </a:r>
          </a:p>
        </p:txBody>
      </p:sp>
      <p:sp>
        <p:nvSpPr>
          <p:cNvPr id="69" name="Shape 69"/>
          <p:cNvSpPr/>
          <p:nvPr/>
        </p:nvSpPr>
        <p:spPr>
          <a:xfrm>
            <a:off x="6300192" y="1566385"/>
            <a:ext cx="504057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15429" y="5400"/>
                </a:lnTo>
                <a:lnTo>
                  <a:pt x="15429" y="0"/>
                </a:lnTo>
                <a:lnTo>
                  <a:pt x="21600" y="10800"/>
                </a:lnTo>
                <a:lnTo>
                  <a:pt x="15429" y="21600"/>
                </a:lnTo>
                <a:lnTo>
                  <a:pt x="15429" y="16200"/>
                </a:lnTo>
                <a:lnTo>
                  <a:pt x="0" y="16200"/>
                </a:lnTo>
                <a:lnTo>
                  <a:pt x="3086" y="10800"/>
                </a:lnTo>
                <a:close/>
              </a:path>
            </a:pathLst>
          </a:custGeom>
          <a:gradFill>
            <a:gsLst>
              <a:gs pos="0">
                <a:srgbClr val="FFD1BB"/>
              </a:gs>
              <a:gs pos="35000">
                <a:srgbClr val="FFDECF"/>
              </a:gs>
              <a:gs pos="100000">
                <a:srgbClr val="FFF2ED"/>
              </a:gs>
            </a:gsLst>
            <a:lin ang="16200000"/>
          </a:gradFill>
          <a:ln>
            <a:solidFill>
              <a:srgbClr val="F6924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70" name="Shape 70"/>
          <p:cNvSpPr/>
          <p:nvPr/>
        </p:nvSpPr>
        <p:spPr>
          <a:xfrm>
            <a:off x="6732240" y="1510503"/>
            <a:ext cx="2016225" cy="399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20000"/>
              </a:lnSpc>
              <a:spcBef>
                <a:spcPts val="1200"/>
              </a:spcBef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400"/>
              <a:t>心血管疾病</a:t>
            </a:r>
          </a:p>
        </p:txBody>
      </p:sp>
      <p:sp>
        <p:nvSpPr>
          <p:cNvPr id="71" name="Shape 71"/>
          <p:cNvSpPr/>
          <p:nvPr/>
        </p:nvSpPr>
        <p:spPr>
          <a:xfrm>
            <a:off x="529207" y="1491867"/>
            <a:ext cx="2674642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ctr">
              <a:lnSpc>
                <a:spcPct val="120000"/>
              </a:lnSpc>
              <a:spcBef>
                <a:spcPts val="1200"/>
              </a:spcBef>
            </a:pPr>
            <a:r>
              <a:rPr b="1" sz="2400"/>
              <a:t>“</a:t>
            </a: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坏胆固醇</a:t>
            </a:r>
            <a:r>
              <a:rPr b="1" sz="2400"/>
              <a:t>”</a:t>
            </a: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沉积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6.png" descr="d:\program files (x86)\360se6\User Data\temp\16234632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1274" y="1576802"/>
            <a:ext cx="2381251" cy="149066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保卫心血管健康 全面防守</a:t>
            </a:r>
            <a:r>
              <a:rPr b="1" sz="2800">
                <a:solidFill>
                  <a:srgbClr val="FFFFFF"/>
                </a:solidFill>
              </a:rPr>
              <a:t>“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坏</a:t>
            </a:r>
            <a:r>
              <a:rPr b="1" sz="2800">
                <a:solidFill>
                  <a:srgbClr val="FFFFFF"/>
                </a:solidFill>
              </a:rPr>
              <a:t>”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胆固醇（一）：</a:t>
            </a:r>
            <a:b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调整生活方式，降低</a:t>
            </a:r>
            <a:r>
              <a:rPr b="1" sz="2800">
                <a:solidFill>
                  <a:srgbClr val="FFFFFF"/>
                </a:solidFill>
              </a:rPr>
              <a:t>“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坏</a:t>
            </a:r>
            <a:r>
              <a:rPr b="1" sz="2800">
                <a:solidFill>
                  <a:srgbClr val="FFFFFF"/>
                </a:solidFill>
              </a:rPr>
              <a:t>”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胆固醇</a:t>
            </a:r>
          </a:p>
        </p:txBody>
      </p:sp>
      <p:pic>
        <p:nvPicPr>
          <p:cNvPr id="75" name="image7.jpg" descr="c:\users\admin\appdata\roaming\360se6\User Data\temp\0130000024272613838168462657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8087" y="4002573"/>
            <a:ext cx="1656185" cy="1623710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/>
        </p:nvSpPr>
        <p:spPr>
          <a:xfrm>
            <a:off x="1242863" y="5597754"/>
            <a:ext cx="1769759" cy="350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000"/>
              <a:t>戒烟限酒</a:t>
            </a:r>
          </a:p>
        </p:txBody>
      </p:sp>
      <p:sp>
        <p:nvSpPr>
          <p:cNvPr id="77" name="Shape 77"/>
          <p:cNvSpPr/>
          <p:nvPr/>
        </p:nvSpPr>
        <p:spPr>
          <a:xfrm>
            <a:off x="6226690" y="3298421"/>
            <a:ext cx="1769759" cy="350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000"/>
              <a:t>科学运动</a:t>
            </a:r>
          </a:p>
        </p:txBody>
      </p:sp>
      <p:sp>
        <p:nvSpPr>
          <p:cNvPr id="78" name="Shape 78"/>
          <p:cNvSpPr/>
          <p:nvPr/>
        </p:nvSpPr>
        <p:spPr>
          <a:xfrm>
            <a:off x="3661495" y="3043710"/>
            <a:ext cx="1917727" cy="1917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77800">
            <a:solidFill>
              <a:srgbClr val="93CDDD"/>
            </a:solidFill>
          </a:ln>
        </p:spPr>
        <p:txBody>
          <a:bodyPr lIns="0" tIns="0" rIns="0" bIns="0" anchor="ctr"/>
          <a:lstStyle/>
          <a:p>
            <a:pPr lvl="0" algn="ctr">
              <a:defRPr b="1" sz="2000">
                <a:solidFill>
                  <a:srgbClr val="FFFFFF"/>
                </a:solidFill>
              </a:defRPr>
            </a:pPr>
          </a:p>
        </p:txBody>
      </p:sp>
      <p:sp>
        <p:nvSpPr>
          <p:cNvPr id="79" name="Shape 79"/>
          <p:cNvSpPr/>
          <p:nvPr/>
        </p:nvSpPr>
        <p:spPr>
          <a:xfrm>
            <a:off x="1258103" y="3235453"/>
            <a:ext cx="1769760" cy="35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000"/>
              <a:t>膳食平衡</a:t>
            </a:r>
          </a:p>
        </p:txBody>
      </p:sp>
      <p:sp>
        <p:nvSpPr>
          <p:cNvPr id="80" name="Shape 80"/>
          <p:cNvSpPr/>
          <p:nvPr/>
        </p:nvSpPr>
        <p:spPr>
          <a:xfrm>
            <a:off x="5940152" y="5621177"/>
            <a:ext cx="1769759" cy="350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000"/>
              <a:t>良好心态</a:t>
            </a:r>
          </a:p>
        </p:txBody>
      </p:sp>
      <p:sp>
        <p:nvSpPr>
          <p:cNvPr id="81" name="Shape 81"/>
          <p:cNvSpPr/>
          <p:nvPr/>
        </p:nvSpPr>
        <p:spPr>
          <a:xfrm>
            <a:off x="3934144" y="3479212"/>
            <a:ext cx="1323341" cy="917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 algn="ctr"/>
            <a:r>
              <a:rPr b="1" sz="3200">
                <a:latin typeface="微软雅黑"/>
                <a:ea typeface="微软雅黑"/>
                <a:cs typeface="微软雅黑"/>
                <a:sym typeface="微软雅黑"/>
              </a:rPr>
              <a:t>降低</a:t>
            </a:r>
            <a:endParaRPr b="1" sz="3200"/>
          </a:p>
          <a:p>
            <a:pPr lvl="0" algn="ctr"/>
            <a:r>
              <a:rPr b="1" sz="32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胆固醇</a:t>
            </a:r>
          </a:p>
        </p:txBody>
      </p:sp>
      <p:sp>
        <p:nvSpPr>
          <p:cNvPr id="82" name="Shape 82"/>
          <p:cNvSpPr/>
          <p:nvPr/>
        </p:nvSpPr>
        <p:spPr>
          <a:xfrm rot="18513517">
            <a:off x="3360165" y="2778992"/>
            <a:ext cx="504057" cy="331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0">
                <a:srgbClr val="A5E6FF"/>
              </a:gs>
              <a:gs pos="35000">
                <a:srgbClr val="BFEDFF"/>
              </a:gs>
              <a:gs pos="100000">
                <a:srgbClr val="E7F8FF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b="1" sz="2000"/>
            </a:pPr>
          </a:p>
        </p:txBody>
      </p:sp>
      <p:sp>
        <p:nvSpPr>
          <p:cNvPr id="83" name="Shape 83"/>
          <p:cNvSpPr/>
          <p:nvPr/>
        </p:nvSpPr>
        <p:spPr>
          <a:xfrm rot="2809699">
            <a:off x="5513982" y="2813382"/>
            <a:ext cx="504057" cy="331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0">
                <a:srgbClr val="A5E6FF"/>
              </a:gs>
              <a:gs pos="35000">
                <a:srgbClr val="BFEDFF"/>
              </a:gs>
              <a:gs pos="100000">
                <a:srgbClr val="E7F8FF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b="1" sz="2000"/>
            </a:pPr>
          </a:p>
        </p:txBody>
      </p:sp>
      <p:sp>
        <p:nvSpPr>
          <p:cNvPr id="84" name="Shape 84"/>
          <p:cNvSpPr/>
          <p:nvPr/>
        </p:nvSpPr>
        <p:spPr>
          <a:xfrm rot="14881322">
            <a:off x="3153285" y="4520188"/>
            <a:ext cx="504057" cy="331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0">
                <a:srgbClr val="A5E6FF"/>
              </a:gs>
              <a:gs pos="35000">
                <a:srgbClr val="BFEDFF"/>
              </a:gs>
              <a:gs pos="100000">
                <a:srgbClr val="E7F8FF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b="1" sz="2000"/>
            </a:pPr>
          </a:p>
        </p:txBody>
      </p:sp>
      <p:sp>
        <p:nvSpPr>
          <p:cNvPr id="85" name="Shape 85"/>
          <p:cNvSpPr/>
          <p:nvPr/>
        </p:nvSpPr>
        <p:spPr>
          <a:xfrm rot="6915871">
            <a:off x="5535219" y="4515803"/>
            <a:ext cx="504057" cy="372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0">
                <a:srgbClr val="A5E6FF"/>
              </a:gs>
              <a:gs pos="35000">
                <a:srgbClr val="BFEDFF"/>
              </a:gs>
              <a:gs pos="100000">
                <a:srgbClr val="E7F8FF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b="1" sz="2000"/>
            </a:pPr>
          </a:p>
        </p:txBody>
      </p:sp>
      <p:pic>
        <p:nvPicPr>
          <p:cNvPr id="86" name="image8.jpg" descr="d:\program files (x86)\360se6\User Data\temp\t01fe1cb666c7147460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11981" y="1339806"/>
            <a:ext cx="1445431" cy="1895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image9.png" descr="d:\program files (x86)\360se6\User Data\temp\1016823_150511028_2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38485" y="3922302"/>
            <a:ext cx="1646123" cy="1527165"/>
          </a:xfrm>
          <a:prstGeom prst="rect">
            <a:avLst/>
          </a:prstGeom>
          <a:ln w="12700">
            <a:miter lim="400000"/>
          </a:ln>
          <a:effectLst>
            <a:reflection blurRad="0" stA="52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5"/>
          <p:cNvGrpSpPr/>
          <p:nvPr/>
        </p:nvGrpSpPr>
        <p:grpSpPr>
          <a:xfrm>
            <a:off x="111753" y="1079419"/>
            <a:ext cx="6912768" cy="5535347"/>
            <a:chOff x="0" y="0"/>
            <a:chExt cx="6912767" cy="5535345"/>
          </a:xfrm>
        </p:grpSpPr>
        <p:pic>
          <p:nvPicPr>
            <p:cNvPr id="89" name="image10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912768" cy="55353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" name="image11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19583" y="444785"/>
              <a:ext cx="782040" cy="374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" name="image11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19583" y="1063604"/>
              <a:ext cx="782040" cy="5734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2" name="image11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19583" y="1872081"/>
              <a:ext cx="997412" cy="731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image11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703486" y="2986781"/>
              <a:ext cx="997413" cy="731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" name="image11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821941" y="4308867"/>
              <a:ext cx="714080" cy="731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6" name="Shape 96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平衡膳食，适量运动</a:t>
            </a:r>
          </a:p>
        </p:txBody>
      </p:sp>
      <p:sp>
        <p:nvSpPr>
          <p:cNvPr id="97" name="Shape 97"/>
          <p:cNvSpPr/>
          <p:nvPr/>
        </p:nvSpPr>
        <p:spPr>
          <a:xfrm>
            <a:off x="5956434" y="1289851"/>
            <a:ext cx="2876634" cy="7086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油 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25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克</a:t>
            </a:r>
            <a:endParaRPr sz="2000">
              <a:latin typeface="微软雅黑"/>
              <a:ea typeface="微软雅黑"/>
              <a:cs typeface="微软雅黑"/>
              <a:sym typeface="微软雅黑"/>
            </a:endParaRPr>
          </a:p>
          <a:p>
            <a:pPr lvl="0"/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盐 每天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6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克</a:t>
            </a:r>
          </a:p>
        </p:txBody>
      </p:sp>
      <p:sp>
        <p:nvSpPr>
          <p:cNvPr id="98" name="Shape 98"/>
          <p:cNvSpPr/>
          <p:nvPr/>
        </p:nvSpPr>
        <p:spPr>
          <a:xfrm>
            <a:off x="5951457" y="2870840"/>
            <a:ext cx="2808314" cy="10210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畜禽类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 50~75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克</a:t>
            </a:r>
            <a:endParaRPr sz="2000">
              <a:latin typeface="微软雅黑"/>
              <a:ea typeface="微软雅黑"/>
              <a:cs typeface="微软雅黑"/>
              <a:sym typeface="微软雅黑"/>
            </a:endParaRPr>
          </a:p>
          <a:p>
            <a:pPr lvl="0"/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鱼虾类 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75~100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克</a:t>
            </a:r>
            <a:endParaRPr sz="2000">
              <a:latin typeface="微软雅黑"/>
              <a:ea typeface="微软雅黑"/>
              <a:cs typeface="微软雅黑"/>
              <a:sym typeface="微软雅黑"/>
            </a:endParaRPr>
          </a:p>
          <a:p>
            <a:pPr lvl="0"/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蛋类 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25~50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克</a:t>
            </a:r>
          </a:p>
        </p:txBody>
      </p:sp>
      <p:sp>
        <p:nvSpPr>
          <p:cNvPr id="99" name="Shape 99"/>
          <p:cNvSpPr/>
          <p:nvPr/>
        </p:nvSpPr>
        <p:spPr>
          <a:xfrm>
            <a:off x="5944642" y="2047439"/>
            <a:ext cx="3254199" cy="708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奶类及奶制品 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100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克</a:t>
            </a:r>
            <a:endParaRPr sz="2000">
              <a:latin typeface="微软雅黑"/>
              <a:ea typeface="微软雅黑"/>
              <a:cs typeface="微软雅黑"/>
              <a:sym typeface="微软雅黑"/>
            </a:endParaRPr>
          </a:p>
          <a:p>
            <a:pPr lvl="0"/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豆制品及坚果 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50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克</a:t>
            </a:r>
          </a:p>
        </p:txBody>
      </p:sp>
      <p:sp>
        <p:nvSpPr>
          <p:cNvPr id="100" name="Shape 100"/>
          <p:cNvSpPr/>
          <p:nvPr/>
        </p:nvSpPr>
        <p:spPr>
          <a:xfrm>
            <a:off x="6055897" y="5229199"/>
            <a:ext cx="3088104" cy="102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谷类薯类及杂豆 </a:t>
            </a:r>
            <a:endParaRPr sz="2000">
              <a:latin typeface="微软雅黑"/>
              <a:ea typeface="微软雅黑"/>
              <a:cs typeface="微软雅黑"/>
              <a:sym typeface="微软雅黑"/>
            </a:endParaRPr>
          </a:p>
          <a:p>
            <a:pPr lvl="0"/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250~400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克</a:t>
            </a:r>
            <a:endParaRPr sz="2000">
              <a:latin typeface="微软雅黑"/>
              <a:ea typeface="微软雅黑"/>
              <a:cs typeface="微软雅黑"/>
              <a:sym typeface="微软雅黑"/>
            </a:endParaRPr>
          </a:p>
          <a:p>
            <a:pPr lvl="0"/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水 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1200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毫升</a:t>
            </a:r>
          </a:p>
        </p:txBody>
      </p:sp>
      <p:sp>
        <p:nvSpPr>
          <p:cNvPr id="101" name="Shape 101"/>
          <p:cNvSpPr/>
          <p:nvPr/>
        </p:nvSpPr>
        <p:spPr>
          <a:xfrm>
            <a:off x="5983547" y="4164319"/>
            <a:ext cx="2389909" cy="7086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蔬菜类 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400~500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克</a:t>
            </a:r>
            <a:endParaRPr sz="2000">
              <a:latin typeface="微软雅黑"/>
              <a:ea typeface="微软雅黑"/>
              <a:cs typeface="微软雅黑"/>
              <a:sym typeface="微软雅黑"/>
            </a:endParaRPr>
          </a:p>
          <a:p>
            <a:pPr lvl="0"/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水果类 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100~200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克</a:t>
            </a:r>
          </a:p>
        </p:txBody>
      </p:sp>
      <p:sp>
        <p:nvSpPr>
          <p:cNvPr id="102" name="Shape 102"/>
          <p:cNvSpPr/>
          <p:nvPr/>
        </p:nvSpPr>
        <p:spPr>
          <a:xfrm>
            <a:off x="397095" y="5413669"/>
            <a:ext cx="2164667" cy="375232"/>
          </a:xfrm>
          <a:prstGeom prst="rect">
            <a:avLst/>
          </a:prstGeom>
          <a:solidFill>
            <a:srgbClr val="DBEEF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每次不少于</a:t>
            </a:r>
            <a:r>
              <a:rPr b="1" sz="2000"/>
              <a:t>30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分钟</a:t>
            </a:r>
          </a:p>
        </p:txBody>
      </p:sp>
      <p:sp>
        <p:nvSpPr>
          <p:cNvPr id="103" name="Shape 103"/>
          <p:cNvSpPr/>
          <p:nvPr/>
        </p:nvSpPr>
        <p:spPr>
          <a:xfrm>
            <a:off x="5547848" y="1997737"/>
            <a:ext cx="3020825" cy="1"/>
          </a:xfrm>
          <a:prstGeom prst="line">
            <a:avLst/>
          </a:prstGeom>
          <a:ln>
            <a:solidFill>
              <a:srgbClr val="C00000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4" name="Shape 104"/>
          <p:cNvSpPr/>
          <p:nvPr/>
        </p:nvSpPr>
        <p:spPr>
          <a:xfrm>
            <a:off x="5700248" y="2824419"/>
            <a:ext cx="2868425" cy="1"/>
          </a:xfrm>
          <a:prstGeom prst="line">
            <a:avLst/>
          </a:prstGeom>
          <a:ln>
            <a:solidFill>
              <a:srgbClr val="C00000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5" name="Shape 105"/>
          <p:cNvSpPr/>
          <p:nvPr/>
        </p:nvSpPr>
        <p:spPr>
          <a:xfrm>
            <a:off x="5920804" y="3861048"/>
            <a:ext cx="2647868" cy="1"/>
          </a:xfrm>
          <a:prstGeom prst="line">
            <a:avLst/>
          </a:prstGeom>
          <a:ln>
            <a:solidFill>
              <a:srgbClr val="C00000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6" name="Shape 106"/>
          <p:cNvSpPr/>
          <p:nvPr/>
        </p:nvSpPr>
        <p:spPr>
          <a:xfrm>
            <a:off x="6166555" y="5085184"/>
            <a:ext cx="2402118" cy="1"/>
          </a:xfrm>
          <a:prstGeom prst="line">
            <a:avLst/>
          </a:prstGeom>
          <a:ln>
            <a:solidFill>
              <a:srgbClr val="C00000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7" name="Shape 107"/>
          <p:cNvSpPr/>
          <p:nvPr/>
        </p:nvSpPr>
        <p:spPr>
          <a:xfrm>
            <a:off x="638848" y="1334657"/>
            <a:ext cx="3384377" cy="961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285750" indent="-285750">
              <a:buSzPct val="100000"/>
              <a:buFont typeface="Wingdings"/>
              <a:buChar char="●"/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每天运动</a:t>
            </a:r>
            <a:r>
              <a:rPr b="1" sz="28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1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次</a:t>
            </a:r>
            <a:endParaRPr>
              <a:latin typeface="微软雅黑"/>
              <a:ea typeface="微软雅黑"/>
              <a:cs typeface="微软雅黑"/>
              <a:sym typeface="微软雅黑"/>
            </a:endParaRPr>
          </a:p>
          <a:p>
            <a:pPr lvl="0" marL="285750" indent="-285750">
              <a:buSzPct val="100000"/>
              <a:buFont typeface="Wingdings"/>
              <a:buChar char="●"/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每周运动</a:t>
            </a:r>
            <a:r>
              <a:rPr b="1" sz="28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3-5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次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保卫心血管健康 全面防守</a:t>
            </a:r>
            <a:r>
              <a:rPr b="1" sz="2800">
                <a:solidFill>
                  <a:srgbClr val="FFFFFF"/>
                </a:solidFill>
              </a:rPr>
              <a:t>“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坏</a:t>
            </a:r>
            <a:r>
              <a:rPr b="1" sz="2800">
                <a:solidFill>
                  <a:srgbClr val="FFFFFF"/>
                </a:solidFill>
              </a:rPr>
              <a:t>”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胆固醇（二）：</a:t>
            </a:r>
            <a:b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坚持药物治疗</a:t>
            </a:r>
          </a:p>
        </p:txBody>
      </p:sp>
      <p:sp>
        <p:nvSpPr>
          <p:cNvPr id="110" name="Shape 110"/>
          <p:cNvSpPr/>
          <p:nvPr/>
        </p:nvSpPr>
        <p:spPr>
          <a:xfrm>
            <a:off x="1230602" y="1671000"/>
            <a:ext cx="7517863" cy="2334065"/>
          </a:xfrm>
          <a:prstGeom prst="roundRect">
            <a:avLst>
              <a:gd name="adj" fmla="val 11921"/>
            </a:avLst>
          </a:prstGeom>
          <a:gradFill>
            <a:gsLst>
              <a:gs pos="0">
                <a:srgbClr val="AFCEFB"/>
              </a:gs>
              <a:gs pos="50000">
                <a:srgbClr val="CDDFFC"/>
              </a:gs>
              <a:gs pos="100000">
                <a:srgbClr val="E6EFFD"/>
              </a:gs>
            </a:gsLst>
            <a:lin ang="2700000"/>
          </a:gradFill>
          <a:ln w="25400">
            <a:solidFill>
              <a:srgbClr val="FFFFFF"/>
            </a:solidFill>
            <a:round/>
          </a:ln>
          <a:effectLst>
            <a:outerShdw sx="100000" sy="100000" kx="0" ky="0" algn="b" rotWithShape="0" blurRad="12700" dist="53882" dir="27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pPr>
          </a:p>
        </p:txBody>
      </p:sp>
      <p:sp>
        <p:nvSpPr>
          <p:cNvPr id="111" name="Shape 111"/>
          <p:cNvSpPr/>
          <p:nvPr>
            <p:ph type="body" idx="1"/>
          </p:nvPr>
        </p:nvSpPr>
        <p:spPr>
          <a:xfrm>
            <a:off x="1446626" y="1917394"/>
            <a:ext cx="7128793" cy="201901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他汀是降脂药中最常见的一类，临床应用广泛</a:t>
            </a:r>
            <a:endParaRPr b="1" sz="2400"/>
          </a:p>
          <a:p>
            <a:pPr lvl="0">
              <a:defRPr b="0" sz="1800"/>
            </a:pPr>
            <a:r>
              <a:rPr b="1" sz="2400"/>
              <a:t>目前医学界公认： </a:t>
            </a:r>
            <a:r>
              <a:rPr b="1" sz="3600">
                <a:solidFill>
                  <a:srgbClr val="FF0000"/>
                </a:solidFill>
              </a:rPr>
              <a:t>他 汀 </a:t>
            </a:r>
            <a:r>
              <a:rPr b="1" sz="2400"/>
              <a:t>是降低“坏胆固醇”的</a:t>
            </a:r>
            <a:r>
              <a:rPr b="1" sz="3600">
                <a:solidFill>
                  <a:srgbClr val="FF0000"/>
                </a:solidFill>
              </a:rPr>
              <a:t>主导药物</a:t>
            </a:r>
            <a:r>
              <a:rPr b="1" sz="2400"/>
              <a:t>，疗效和安全性有保障</a:t>
            </a:r>
          </a:p>
        </p:txBody>
      </p:sp>
      <p:grpSp>
        <p:nvGrpSpPr>
          <p:cNvPr id="114" name="Group 114"/>
          <p:cNvGrpSpPr/>
          <p:nvPr/>
        </p:nvGrpSpPr>
        <p:grpSpPr>
          <a:xfrm>
            <a:off x="110227" y="3507471"/>
            <a:ext cx="4173741" cy="3233897"/>
            <a:chOff x="0" y="0"/>
            <a:chExt cx="4173740" cy="3233896"/>
          </a:xfrm>
        </p:grpSpPr>
        <p:pic>
          <p:nvPicPr>
            <p:cNvPr id="112" name="image12.png" descr="C:\Users\admin\Documents\ppt素材\卡通图片\2531170_202058868000_2.jpg"/>
            <p:cNvPicPr/>
            <p:nvPr/>
          </p:nvPicPr>
          <p:blipFill>
            <a:blip r:embed="rId2">
              <a:extLst/>
            </a:blip>
            <a:srcRect l="0" t="0" r="0" b="4134"/>
            <a:stretch>
              <a:fillRect/>
            </a:stretch>
          </p:blipFill>
          <p:spPr>
            <a:xfrm flipH="1">
              <a:off x="0" y="0"/>
              <a:ext cx="4173741" cy="32338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" name="Shape 113"/>
            <p:cNvSpPr/>
            <p:nvPr/>
          </p:nvSpPr>
          <p:spPr>
            <a:xfrm rot="3633085">
              <a:off x="2380083" y="1638073"/>
              <a:ext cx="1309327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 sz="1800"/>
              </a:pPr>
              <a:r>
                <a:rPr b="1" sz="2800"/>
                <a:t>他    汀 </a:t>
              </a:r>
            </a:p>
          </p:txBody>
        </p:sp>
      </p:grp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胆固醇降到参考值以下，可以中止治疗吗？</a:t>
            </a:r>
          </a:p>
        </p:txBody>
      </p:sp>
      <p:grpSp>
        <p:nvGrpSpPr>
          <p:cNvPr id="120" name="Group 120"/>
          <p:cNvGrpSpPr/>
          <p:nvPr/>
        </p:nvGrpSpPr>
        <p:grpSpPr>
          <a:xfrm>
            <a:off x="4067329" y="557875"/>
            <a:ext cx="5675584" cy="5593183"/>
            <a:chOff x="0" y="0"/>
            <a:chExt cx="5675583" cy="5593181"/>
          </a:xfrm>
        </p:grpSpPr>
        <p:pic>
          <p:nvPicPr>
            <p:cNvPr id="117" name="image13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 rot="20927730">
              <a:off x="414506" y="425682"/>
              <a:ext cx="4846571" cy="47418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8" name="Shape 118"/>
            <p:cNvSpPr/>
            <p:nvPr/>
          </p:nvSpPr>
          <p:spPr>
            <a:xfrm rot="534766">
              <a:off x="2337069" y="1232541"/>
              <a:ext cx="1323341" cy="399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 sz="1800"/>
              </a:pPr>
              <a:r>
                <a:rPr b="1" sz="2400"/>
                <a:t>血脂四项</a:t>
              </a:r>
            </a:p>
          </p:txBody>
        </p:sp>
        <p:sp>
          <p:nvSpPr>
            <p:cNvPr id="119" name="Shape 119"/>
            <p:cNvSpPr/>
            <p:nvPr/>
          </p:nvSpPr>
          <p:spPr>
            <a:xfrm rot="534766">
              <a:off x="1439329" y="1740490"/>
              <a:ext cx="2702762" cy="19872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 marL="457200" indent="-457200">
                <a:buSzPct val="100000"/>
                <a:buFont typeface="Wingdings"/>
                <a:buChar char="p"/>
              </a:pPr>
              <a:r>
                <a:rPr sz="2400">
                  <a:latin typeface="微软雅黑"/>
                  <a:ea typeface="微软雅黑"/>
                  <a:cs typeface="微软雅黑"/>
                  <a:sym typeface="微软雅黑"/>
                </a:rPr>
                <a:t>低密度脂蛋白胆固醇</a:t>
              </a:r>
              <a:endParaRPr sz="2400"/>
            </a:p>
            <a:p>
              <a:pPr lvl="0" marL="457200" indent="-457200">
                <a:buSzPct val="100000"/>
                <a:buFont typeface="Wingdings"/>
                <a:buChar char="p"/>
              </a:pPr>
              <a:r>
                <a:rPr sz="2400">
                  <a:latin typeface="微软雅黑"/>
                  <a:ea typeface="微软雅黑"/>
                  <a:cs typeface="微软雅黑"/>
                  <a:sym typeface="微软雅黑"/>
                </a:rPr>
                <a:t>高密度脂蛋白胆固醇</a:t>
              </a:r>
              <a:endParaRPr sz="2400"/>
            </a:p>
            <a:p>
              <a:pPr lvl="0" marL="457200" indent="-457200">
                <a:buSzPct val="100000"/>
                <a:buFont typeface="Wingdings"/>
                <a:buChar char="p"/>
              </a:pPr>
              <a:r>
                <a:rPr sz="2400">
                  <a:latin typeface="微软雅黑"/>
                  <a:ea typeface="微软雅黑"/>
                  <a:cs typeface="微软雅黑"/>
                  <a:sym typeface="微软雅黑"/>
                </a:rPr>
                <a:t>总胆固醇</a:t>
              </a:r>
              <a:endParaRPr sz="2400"/>
            </a:p>
            <a:p>
              <a:pPr lvl="0" marL="457200" indent="-457200">
                <a:buSzPct val="100000"/>
                <a:buFont typeface="Wingdings"/>
                <a:buChar char="p"/>
              </a:pPr>
              <a:r>
                <a:rPr sz="2400">
                  <a:latin typeface="微软雅黑"/>
                  <a:ea typeface="微软雅黑"/>
                  <a:cs typeface="微软雅黑"/>
                  <a:sym typeface="微软雅黑"/>
                </a:rPr>
                <a:t>甘油三酯</a:t>
              </a:r>
            </a:p>
          </p:txBody>
        </p:sp>
      </p:grpSp>
      <p:grpSp>
        <p:nvGrpSpPr>
          <p:cNvPr id="130" name="Group 130"/>
          <p:cNvGrpSpPr/>
          <p:nvPr/>
        </p:nvGrpSpPr>
        <p:grpSpPr>
          <a:xfrm>
            <a:off x="-46573" y="924874"/>
            <a:ext cx="4546566" cy="5828385"/>
            <a:chOff x="0" y="0"/>
            <a:chExt cx="4546564" cy="5828383"/>
          </a:xfrm>
        </p:grpSpPr>
        <p:pic>
          <p:nvPicPr>
            <p:cNvPr id="121" name="image14.jpg" descr="d:\program files (x86)\360se6\User Data\temp\t01944e8d1bf9b62842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20552" y="245176"/>
              <a:ext cx="3626013" cy="5583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27" name="Group 127"/>
            <p:cNvGrpSpPr/>
            <p:nvPr/>
          </p:nvGrpSpPr>
          <p:grpSpPr>
            <a:xfrm>
              <a:off x="-1" y="-1"/>
              <a:ext cx="3595341" cy="3591401"/>
              <a:chOff x="0" y="0"/>
              <a:chExt cx="3595339" cy="3591399"/>
            </a:xfrm>
          </p:grpSpPr>
          <p:sp>
            <p:nvSpPr>
              <p:cNvPr id="122" name="Shape 122"/>
              <p:cNvSpPr/>
              <p:nvPr/>
            </p:nvSpPr>
            <p:spPr>
              <a:xfrm rot="20494228">
                <a:off x="213726" y="452893"/>
                <a:ext cx="3167888" cy="1866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lnTo>
                      <a:pt x="1901" y="6800"/>
                    </a:ln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lnTo>
                      <a:pt x="6778" y="2419"/>
                    </a:ln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lnTo>
                      <a:pt x="14418" y="1119"/>
                    </a:ln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lnTo>
                      <a:pt x="20203" y="7321"/>
                    </a:ln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lnTo>
                      <a:pt x="13801" y="17556"/>
                    </a:ln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lnTo>
                      <a:pt x="7973" y="18727"/>
                    </a:ln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4BACC6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</a:p>
            </p:txBody>
          </p:sp>
          <p:sp>
            <p:nvSpPr>
              <p:cNvPr id="123" name="Shape 123"/>
              <p:cNvSpPr/>
              <p:nvPr/>
            </p:nvSpPr>
            <p:spPr>
              <a:xfrm rot="20494228">
                <a:off x="1583898" y="2552210"/>
                <a:ext cx="310403" cy="310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4BACC6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0494228">
                <a:off x="1615985" y="3064906"/>
                <a:ext cx="206935" cy="2069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4BACC6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</a:p>
            </p:txBody>
          </p:sp>
          <p:sp>
            <p:nvSpPr>
              <p:cNvPr id="125" name="Shape 125"/>
              <p:cNvSpPr/>
              <p:nvPr/>
            </p:nvSpPr>
            <p:spPr>
              <a:xfrm rot="20494228">
                <a:off x="1652476" y="3474229"/>
                <a:ext cx="103469" cy="1034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4BACC6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</a:p>
            </p:txBody>
          </p:sp>
          <p:sp>
            <p:nvSpPr>
              <p:cNvPr id="126" name="Shape 126"/>
              <p:cNvSpPr/>
              <p:nvPr/>
            </p:nvSpPr>
            <p:spPr>
              <a:xfrm rot="20494228">
                <a:off x="358599" y="541179"/>
                <a:ext cx="2902843" cy="1584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80" y="14010"/>
                    </a:moveTo>
                    <a:lnTo>
                      <a:pt x="1380" y="14010"/>
                    </a:ln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lnTo>
                      <a:pt x="2598" y="19137"/>
                    </a:ln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lnTo>
                      <a:pt x="7802" y="21600"/>
                    </a:ln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lnTo>
                      <a:pt x="14532" y="19050"/>
                    </a:ln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lnTo>
                      <a:pt x="17421" y="12116"/>
                    </a:ln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lnTo>
                      <a:pt x="21600" y="7649"/>
                    </a:ln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lnTo>
                      <a:pt x="19707" y="1814"/>
                    </a:ln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lnTo>
                      <a:pt x="14668" y="947"/>
                    </a:ln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lnTo>
                      <a:pt x="10888" y="1399"/>
                    </a:ln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lnTo>
                      <a:pt x="6452" y="1676"/>
                    </a:ln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25400" cap="flat">
                <a:solidFill>
                  <a:srgbClr val="4BACC6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</a:p>
            </p:txBody>
          </p:sp>
        </p:grpSp>
        <p:sp>
          <p:nvSpPr>
            <p:cNvPr id="128" name="Shape 128"/>
            <p:cNvSpPr/>
            <p:nvPr/>
          </p:nvSpPr>
          <p:spPr>
            <a:xfrm rot="19886036">
              <a:off x="495160" y="764990"/>
              <a:ext cx="2700713" cy="1034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sz="1800"/>
              </a:pPr>
              <a:r>
                <a:rPr sz="2400"/>
                <a:t>胆固醇降低到参考值以下，可以中止治疗吗？</a:t>
              </a:r>
            </a:p>
          </p:txBody>
        </p:sp>
        <p:sp>
          <p:nvSpPr>
            <p:cNvPr id="129" name="Shape 129"/>
            <p:cNvSpPr/>
            <p:nvPr/>
          </p:nvSpPr>
          <p:spPr>
            <a:xfrm rot="21125336">
              <a:off x="1838249" y="2616500"/>
              <a:ext cx="701966" cy="567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血脂</a:t>
              </a:r>
            </a:p>
            <a:p>
              <a:pPr lvl="0"/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化验</a:t>
              </a:r>
            </a:p>
          </p:txBody>
        </p:sp>
      </p:grpSp>
      <p:grpSp>
        <p:nvGrpSpPr>
          <p:cNvPr id="136" name="Group 136"/>
          <p:cNvGrpSpPr/>
          <p:nvPr/>
        </p:nvGrpSpPr>
        <p:grpSpPr>
          <a:xfrm>
            <a:off x="3338312" y="966167"/>
            <a:ext cx="2368769" cy="2132151"/>
            <a:chOff x="0" y="0"/>
            <a:chExt cx="2368768" cy="2132149"/>
          </a:xfrm>
        </p:grpSpPr>
        <p:sp>
          <p:nvSpPr>
            <p:cNvPr id="131" name="Shape 131"/>
            <p:cNvSpPr/>
            <p:nvPr/>
          </p:nvSpPr>
          <p:spPr>
            <a:xfrm rot="1946607">
              <a:off x="176828" y="443321"/>
              <a:ext cx="2015112" cy="1245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lnTo>
                    <a:pt x="6778" y="2419"/>
                  </a:ln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lnTo>
                    <a:pt x="14418" y="1119"/>
                  </a:ln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lnTo>
                    <a:pt x="7973" y="18727"/>
                  </a:ln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132" name="Shape 132"/>
            <p:cNvSpPr/>
            <p:nvPr/>
          </p:nvSpPr>
          <p:spPr>
            <a:xfrm rot="1946607">
              <a:off x="565161" y="1544180"/>
              <a:ext cx="207183" cy="207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133" name="Shape 133"/>
            <p:cNvSpPr/>
            <p:nvPr/>
          </p:nvSpPr>
          <p:spPr>
            <a:xfrm rot="1946607">
              <a:off x="450389" y="1747339"/>
              <a:ext cx="138123" cy="138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134" name="Shape 134"/>
            <p:cNvSpPr/>
            <p:nvPr/>
          </p:nvSpPr>
          <p:spPr>
            <a:xfrm rot="1946607">
              <a:off x="381401" y="1898793"/>
              <a:ext cx="69061" cy="69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135" name="Shape 135"/>
            <p:cNvSpPr/>
            <p:nvPr/>
          </p:nvSpPr>
          <p:spPr>
            <a:xfrm rot="1946607">
              <a:off x="292797" y="521112"/>
              <a:ext cx="1846516" cy="1057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lnTo>
                    <a:pt x="1380" y="14010"/>
                  </a:ln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lnTo>
                    <a:pt x="14532" y="19050"/>
                  </a:ln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lnTo>
                    <a:pt x="17421" y="12116"/>
                  </a:ln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lnTo>
                    <a:pt x="21600" y="7649"/>
                  </a:ln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lnTo>
                    <a:pt x="19707" y="1814"/>
                  </a:ln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lnTo>
                    <a:pt x="14668" y="947"/>
                  </a:ln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lnTo>
                    <a:pt x="6452" y="1676"/>
                  </a:ln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</p:grpSp>
      <p:sp>
        <p:nvSpPr>
          <p:cNvPr id="137" name="Shape 137"/>
          <p:cNvSpPr/>
          <p:nvPr/>
        </p:nvSpPr>
        <p:spPr>
          <a:xfrm rot="1655838">
            <a:off x="3991234" y="1722386"/>
            <a:ext cx="1018541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sz="1800"/>
            </a:pPr>
            <a:r>
              <a:rPr sz="2400"/>
              <a:t>不可以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“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坏</a:t>
            </a:r>
            <a:r>
              <a:rPr b="1" sz="2800">
                <a:solidFill>
                  <a:srgbClr val="FFFFFF"/>
                </a:solidFill>
              </a:rPr>
              <a:t>”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胆固醇参考值因人而异</a:t>
            </a:r>
          </a:p>
        </p:txBody>
      </p:sp>
      <p:graphicFrame>
        <p:nvGraphicFramePr>
          <p:cNvPr id="140" name="Table 140"/>
          <p:cNvGraphicFramePr/>
          <p:nvPr/>
        </p:nvGraphicFramePr>
        <p:xfrm>
          <a:off x="1151779" y="1401596"/>
          <a:ext cx="7094523" cy="437043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361520"/>
                <a:gridCol w="3969001"/>
                <a:gridCol w="1764001"/>
              </a:tblGrid>
              <a:tr h="458775">
                <a:tc>
                  <a:txBody>
                    <a:bodyPr/>
                    <a:lstStyle/>
                    <a:p>
                      <a:pPr lvl="0"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/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70C0"/>
                      </a:solidFill>
                      <a:round/>
                    </a:lnL>
                    <a:lnT w="12700">
                      <a:solidFill>
                        <a:srgbClr val="0070C0"/>
                      </a:solidFill>
                      <a:round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疾病类型</a:t>
                      </a:r>
                    </a:p>
                  </a:txBody>
                  <a:tcPr marL="45720" marR="45720" marT="45720" marB="45720" anchor="ctr" anchorCtr="0" horzOverflow="overflow">
                    <a:lnT w="12700">
                      <a:solidFill>
                        <a:srgbClr val="0070C0"/>
                      </a:solidFill>
                      <a:round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LDL-C</a:t>
                      </a:r>
                      <a:r>
                        <a:rPr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参考值</a:t>
                      </a:r>
                    </a:p>
                  </a:txBody>
                  <a:tcPr marL="45720" marR="45720" marT="45720" marB="45720" anchor="ctr" anchorCtr="0" horzOverflow="overflow">
                    <a:lnR w="12700">
                      <a:solidFill>
                        <a:srgbClr val="0070C0"/>
                      </a:solidFill>
                      <a:round/>
                    </a:lnR>
                    <a:lnT w="12700">
                      <a:solidFill>
                        <a:srgbClr val="0070C0"/>
                      </a:solidFill>
                      <a:round/>
                    </a:lnT>
                    <a:solidFill>
                      <a:srgbClr val="00B0F0"/>
                    </a:solidFill>
                  </a:tcPr>
                </a:tc>
              </a:tr>
              <a:tr h="802856">
                <a:tc>
                  <a:txBody>
                    <a:bodyPr/>
                    <a:lstStyle/>
                    <a:p>
                      <a:pPr lvl="0" algn="ctr">
                        <a:defRPr b="0" i="0" sz="1800"/>
                      </a:pPr>
                      <a:r>
                        <a:rPr b="1" i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极高危人群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70C0"/>
                      </a:solidFill>
                      <a:round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vl="0" marL="254000" indent="-254000" algn="l">
                        <a:lnSpc>
                          <a:spcPct val="120000"/>
                        </a:lnSpc>
                        <a:buClr>
                          <a:srgbClr val="FFFFFF"/>
                        </a:buClr>
                        <a:buSzPct val="100000"/>
                        <a:buFont typeface="Arial"/>
                        <a:buChar char="•"/>
                        <a:defRPr b="0" i="0" sz="1800"/>
                      </a:pPr>
                      <a:r>
                        <a:rPr b="1" i="1" sz="16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急性冠脉综合征</a:t>
                      </a:r>
                      <a:endParaRPr b="1" i="1" sz="1600">
                        <a:solidFill>
                          <a:srgbClr val="FFFFFF"/>
                        </a:solidFill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  <a:p>
                      <a:pPr lvl="0" marL="254000" indent="-254000" algn="l">
                        <a:lnSpc>
                          <a:spcPct val="120000"/>
                        </a:lnSpc>
                        <a:buClr>
                          <a:srgbClr val="FFFFFF"/>
                        </a:buClr>
                        <a:buSzPct val="100000"/>
                        <a:buFont typeface="Arial"/>
                        <a:buChar char="•"/>
                        <a:defRPr b="0" i="0" sz="1800"/>
                      </a:pPr>
                      <a:r>
                        <a:rPr b="1" i="1" sz="16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冠心病</a:t>
                      </a:r>
                      <a:r>
                        <a:rPr b="1" i="1" sz="16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/</a:t>
                      </a:r>
                      <a:r>
                        <a:rPr b="1" i="1" sz="16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缺血性卒中合并糖尿病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 sz="1800"/>
                      </a:pPr>
                      <a:r>
                        <a:rPr b="1" i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＜</a:t>
                      </a:r>
                      <a:r>
                        <a:rPr b="1" i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2.07mmol/L</a:t>
                      </a:r>
                      <a:endParaRPr b="1" i="1">
                        <a:solidFill>
                          <a:srgbClr val="FFFFFF"/>
                        </a:solidFill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  <a:p>
                      <a:pPr lvl="0" algn="ctr">
                        <a:defRPr b="0" i="0" sz="1800"/>
                      </a:pPr>
                      <a:r>
                        <a:rPr b="1" i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(80mg/dl)</a:t>
                      </a:r>
                    </a:p>
                  </a:txBody>
                  <a:tcPr marL="45720" marR="45720" marT="45720" marB="45720" anchor="ctr" anchorCtr="0" horzOverflow="overflow">
                    <a:lnR w="12700">
                      <a:solidFill>
                        <a:srgbClr val="0070C0"/>
                      </a:solidFill>
                      <a:round/>
                    </a:lnR>
                    <a:solidFill>
                      <a:srgbClr val="C00000"/>
                    </a:solidFill>
                  </a:tcPr>
                </a:tc>
              </a:tr>
              <a:tr h="1643941">
                <a:tc>
                  <a:txBody>
                    <a:bodyPr/>
                    <a:lstStyle/>
                    <a:p>
                      <a:pPr lvl="0" algn="ctr">
                        <a:defRPr b="0" i="0" sz="1800"/>
                      </a:pPr>
                      <a:r>
                        <a:rPr b="1" i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高危人群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70C0"/>
                      </a:solidFill>
                      <a:round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marL="254000" indent="-254000" algn="l">
                        <a:lnSpc>
                          <a:spcPct val="120000"/>
                        </a:lnSpc>
                        <a:buSzPct val="100000"/>
                        <a:buFont typeface="Arial"/>
                        <a:buChar char="•"/>
                        <a:defRPr b="0" i="0" sz="1800"/>
                      </a:pPr>
                      <a:r>
                        <a:rPr b="1" i="1"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冠心病</a:t>
                      </a:r>
                      <a:endParaRPr b="1" i="1" sz="1600"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  <a:p>
                      <a:pPr lvl="0" marL="254000" indent="-254000" algn="l">
                        <a:lnSpc>
                          <a:spcPct val="120000"/>
                        </a:lnSpc>
                        <a:buSzPct val="100000"/>
                        <a:buFont typeface="Arial"/>
                        <a:buChar char="•"/>
                        <a:defRPr b="0" i="0" sz="1800"/>
                      </a:pPr>
                      <a:r>
                        <a:rPr b="1" i="1"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缺血性卒中</a:t>
                      </a:r>
                      <a:r>
                        <a:rPr b="1" i="1"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/</a:t>
                      </a:r>
                      <a:r>
                        <a:rPr b="1" i="1"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短暂性脑缺血发作</a:t>
                      </a:r>
                      <a:endParaRPr b="1" i="1" sz="1600"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  <a:p>
                      <a:pPr lvl="0" marL="254000" indent="-254000" algn="l">
                        <a:lnSpc>
                          <a:spcPct val="120000"/>
                        </a:lnSpc>
                        <a:buSzPct val="100000"/>
                        <a:buFont typeface="Arial"/>
                        <a:buChar char="•"/>
                        <a:defRPr b="0" i="0" sz="1800"/>
                      </a:pPr>
                      <a:r>
                        <a:rPr b="1" i="1"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糖尿病</a:t>
                      </a:r>
                      <a:endParaRPr b="1" i="1" sz="1600"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  <a:p>
                      <a:pPr lvl="0" marL="254000" indent="-254000" algn="l">
                        <a:lnSpc>
                          <a:spcPct val="120000"/>
                        </a:lnSpc>
                        <a:buSzPct val="100000"/>
                        <a:buFont typeface="Arial"/>
                        <a:buChar char="•"/>
                        <a:defRPr b="0" i="0" sz="1800"/>
                      </a:pPr>
                      <a:r>
                        <a:rPr b="1" i="1"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高血压合并≥</a:t>
                      </a:r>
                      <a:r>
                        <a:rPr b="1" i="1"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3</a:t>
                      </a:r>
                      <a:r>
                        <a:rPr b="1" i="1"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个其他危险因素</a:t>
                      </a:r>
                      <a:endParaRPr b="1" i="1" sz="1600"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  <a:p>
                      <a:pPr lvl="0" marL="254000" indent="-254000" algn="l">
                        <a:lnSpc>
                          <a:spcPct val="120000"/>
                        </a:lnSpc>
                        <a:buSzPct val="100000"/>
                        <a:buFont typeface="Arial"/>
                        <a:buChar char="•"/>
                        <a:defRPr b="0" i="0" sz="1800"/>
                      </a:pPr>
                      <a:r>
                        <a:rPr b="1" i="1"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慢性肾病（</a:t>
                      </a:r>
                      <a:r>
                        <a:rPr b="1" i="1"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1-4</a:t>
                      </a:r>
                      <a:r>
                        <a:rPr b="1" i="1"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期）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 sz="1800"/>
                      </a:pPr>
                      <a:r>
                        <a:rPr b="1" i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＜</a:t>
                      </a:r>
                      <a:r>
                        <a:rPr b="1" i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2.59mmol/L</a:t>
                      </a:r>
                      <a:endParaRPr b="1" i="1"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  <a:p>
                      <a:pPr lvl="0" algn="ctr">
                        <a:defRPr b="0" i="0" sz="1800"/>
                      </a:pPr>
                      <a:r>
                        <a:rPr b="1" i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(100mg/dl)</a:t>
                      </a:r>
                    </a:p>
                  </a:txBody>
                  <a:tcPr marL="45720" marR="45720" marT="45720" marB="45720" anchor="ctr" anchorCtr="0" horzOverflow="overflow">
                    <a:lnR w="12700">
                      <a:solidFill>
                        <a:srgbClr val="0070C0"/>
                      </a:solidFill>
                      <a:round/>
                    </a:lnR>
                    <a:solidFill>
                      <a:srgbClr val="FFC000"/>
                    </a:solidFill>
                  </a:tcPr>
                </a:tc>
              </a:tr>
              <a:tr h="726393">
                <a:tc>
                  <a:txBody>
                    <a:bodyPr/>
                    <a:lstStyle/>
                    <a:p>
                      <a:pPr lvl="0" algn="ctr">
                        <a:defRPr b="0" i="0" sz="1800"/>
                      </a:pPr>
                      <a:r>
                        <a:rPr b="1" i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中危人群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70C0"/>
                      </a:solidFill>
                      <a:round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0000"/>
                        </a:lnSpc>
                        <a:defRPr b="0" i="0" sz="1800"/>
                      </a:pPr>
                      <a:r>
                        <a:rPr b="1" i="1"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  高血压或其他危险因素≥</a:t>
                      </a:r>
                      <a:r>
                        <a:rPr b="1" i="1"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3</a:t>
                      </a:r>
                      <a:r>
                        <a:rPr b="1" i="1"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个</a:t>
                      </a:r>
                      <a:endParaRPr b="1" i="1" sz="1600"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  <a:p>
                      <a:pPr lvl="0" algn="l">
                        <a:lnSpc>
                          <a:spcPct val="120000"/>
                        </a:lnSpc>
                        <a:defRPr b="0" i="0" sz="1800"/>
                      </a:pPr>
                      <a:r>
                        <a:rPr b="1" i="1"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  且</a:t>
                      </a:r>
                      <a:r>
                        <a:rPr b="1" i="1"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TC</a:t>
                      </a:r>
                      <a:r>
                        <a:rPr b="1" i="1"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≥</a:t>
                      </a:r>
                      <a:r>
                        <a:rPr b="1" i="1"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240mg/dl</a:t>
                      </a:r>
                      <a:r>
                        <a:rPr b="1" i="1"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，</a:t>
                      </a:r>
                      <a:r>
                        <a:rPr b="1" i="1"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LDL-C</a:t>
                      </a:r>
                      <a:r>
                        <a:rPr b="1" i="1"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≥</a:t>
                      </a:r>
                      <a:r>
                        <a:rPr b="1" i="1"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160mg/dl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 sz="1800"/>
                      </a:pPr>
                      <a:r>
                        <a:rPr b="1" i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＜</a:t>
                      </a:r>
                      <a:r>
                        <a:rPr b="1" i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3.37mmol/L</a:t>
                      </a:r>
                      <a:endParaRPr b="1" i="1"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  <a:p>
                      <a:pPr lvl="0" algn="ctr">
                        <a:defRPr b="0" i="0" sz="1800"/>
                      </a:pPr>
                      <a:r>
                        <a:rPr b="1" i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(130mg/dl)</a:t>
                      </a:r>
                    </a:p>
                  </a:txBody>
                  <a:tcPr marL="45720" marR="45720" marT="45720" marB="45720" anchor="ctr" anchorCtr="0" horzOverflow="overflow">
                    <a:lnR w="12700">
                      <a:solidFill>
                        <a:srgbClr val="0070C0"/>
                      </a:solidFill>
                      <a:round/>
                    </a:lnR>
                    <a:solidFill>
                      <a:srgbClr val="FFFF00"/>
                    </a:solidFill>
                  </a:tcPr>
                </a:tc>
              </a:tr>
              <a:tr h="738467">
                <a:tc>
                  <a:txBody>
                    <a:bodyPr/>
                    <a:lstStyle/>
                    <a:p>
                      <a:pPr lvl="0" algn="ctr">
                        <a:defRPr b="0" i="0" sz="1800"/>
                      </a:pPr>
                      <a:r>
                        <a:rPr b="1" i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低危人群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70C0"/>
                      </a:solidFill>
                      <a:round/>
                    </a:lnL>
                    <a:lnB w="12700">
                      <a:solidFill>
                        <a:srgbClr val="0070C0"/>
                      </a:solidFill>
                      <a:round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marL="254000" indent="-254000" algn="l">
                        <a:lnSpc>
                          <a:spcPct val="120000"/>
                        </a:lnSpc>
                        <a:buSzPct val="100000"/>
                        <a:buFont typeface="Arial"/>
                        <a:buChar char="•"/>
                        <a:defRPr b="0" i="0" sz="1800"/>
                      </a:pPr>
                      <a:r>
                        <a:rPr b="1" i="1"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无高血压且其他危险因素＜</a:t>
                      </a:r>
                      <a:r>
                        <a:rPr b="1" i="1"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3</a:t>
                      </a:r>
                      <a:r>
                        <a:rPr b="1" i="1"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个</a:t>
                      </a:r>
                    </a:p>
                  </a:txBody>
                  <a:tcPr marL="45720" marR="45720" marT="45720" marB="45720" anchor="ctr" anchorCtr="0" horzOverflow="overflow">
                    <a:lnB w="12700">
                      <a:solidFill>
                        <a:srgbClr val="0070C0"/>
                      </a:solidFill>
                      <a:round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 sz="1800"/>
                      </a:pPr>
                      <a:r>
                        <a:rPr b="1" i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＜</a:t>
                      </a:r>
                      <a:r>
                        <a:rPr b="1" i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4.14mmol/L</a:t>
                      </a:r>
                      <a:endParaRPr b="1" i="1"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  <a:p>
                      <a:pPr lvl="0" algn="ctr">
                        <a:defRPr b="0" i="0" sz="1800"/>
                      </a:pPr>
                      <a:r>
                        <a:rPr b="1" i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(160mg/dl)</a:t>
                      </a:r>
                    </a:p>
                  </a:txBody>
                  <a:tcPr marL="45720" marR="45720" marT="45720" marB="45720" anchor="ctr" anchorCtr="0" horzOverflow="overflow">
                    <a:lnR w="12700">
                      <a:solidFill>
                        <a:srgbClr val="0070C0"/>
                      </a:solidFill>
                      <a:round/>
                    </a:lnR>
                    <a:lnB w="12700">
                      <a:solidFill>
                        <a:srgbClr val="0070C0"/>
                      </a:solidFill>
                      <a:round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pic>
        <p:nvPicPr>
          <p:cNvPr id="141" name="image15.png" descr="C:\Users\admin\AppData\Roaming\Tencent\Users\269857099\QQ\WinTemp\RichOle\)L]NKAO((V6KQPLZQUBD1WU.jpg"/>
          <p:cNvPicPr/>
          <p:nvPr/>
        </p:nvPicPr>
        <p:blipFill>
          <a:blip r:embed="rId2">
            <a:extLst/>
          </a:blip>
          <a:srcRect l="0" t="0" r="74430" b="0"/>
          <a:stretch>
            <a:fillRect/>
          </a:stretch>
        </p:blipFill>
        <p:spPr>
          <a:xfrm>
            <a:off x="539553" y="1859338"/>
            <a:ext cx="618155" cy="825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15.png" descr="C:\Users\admin\AppData\Roaming\Tencent\Users\269857099\QQ\WinTemp\RichOle\)L]NKAO((V6KQPLZQUBD1WU.jpg"/>
          <p:cNvPicPr/>
          <p:nvPr/>
        </p:nvPicPr>
        <p:blipFill>
          <a:blip r:embed="rId3">
            <a:extLst/>
          </a:blip>
          <a:srcRect l="25766" t="2879" r="49646" b="0"/>
          <a:stretch>
            <a:fillRect/>
          </a:stretch>
        </p:blipFill>
        <p:spPr>
          <a:xfrm>
            <a:off x="567938" y="3135286"/>
            <a:ext cx="615341" cy="830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15.png" descr="C:\Users\admin\AppData\Roaming\Tencent\Users\269857099\QQ\WinTemp\RichOle\)L]NKAO((V6KQPLZQUBD1WU.jpg"/>
          <p:cNvPicPr/>
          <p:nvPr/>
        </p:nvPicPr>
        <p:blipFill>
          <a:blip r:embed="rId4">
            <a:extLst/>
          </a:blip>
          <a:srcRect l="50353" t="0" r="25059" b="0"/>
          <a:stretch>
            <a:fillRect/>
          </a:stretch>
        </p:blipFill>
        <p:spPr>
          <a:xfrm>
            <a:off x="539553" y="4250396"/>
            <a:ext cx="629920" cy="834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15.png" descr="C:\Users\admin\AppData\Roaming\Tencent\Users\269857099\QQ\WinTemp\RichOle\)L]NKAO((V6KQPLZQUBD1WU.jpg"/>
          <p:cNvPicPr/>
          <p:nvPr/>
        </p:nvPicPr>
        <p:blipFill>
          <a:blip r:embed="rId5">
            <a:extLst/>
          </a:blip>
          <a:srcRect l="74941" t="0" r="0" b="0"/>
          <a:stretch>
            <a:fillRect/>
          </a:stretch>
        </p:blipFill>
        <p:spPr>
          <a:xfrm>
            <a:off x="554544" y="4997722"/>
            <a:ext cx="618154" cy="822056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539552" y="5877271"/>
            <a:ext cx="7706749" cy="451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200">
                <a:latin typeface="微软雅黑"/>
                <a:ea typeface="微软雅黑"/>
                <a:cs typeface="微软雅黑"/>
                <a:sym typeface="微软雅黑"/>
              </a:rPr>
              <a:t>注：</a:t>
            </a:r>
            <a:r>
              <a:rPr sz="1200">
                <a:latin typeface="微软雅黑"/>
                <a:ea typeface="微软雅黑"/>
                <a:cs typeface="微软雅黑"/>
                <a:sym typeface="微软雅黑"/>
              </a:rPr>
              <a:t>1.</a:t>
            </a:r>
            <a:r>
              <a:rPr sz="1200">
                <a:latin typeface="微软雅黑"/>
                <a:ea typeface="微软雅黑"/>
                <a:cs typeface="微软雅黑"/>
                <a:sym typeface="微软雅黑"/>
              </a:rPr>
              <a:t>其他危险因素包括：年龄（男≥</a:t>
            </a:r>
            <a:r>
              <a:rPr sz="1200">
                <a:latin typeface="微软雅黑"/>
                <a:ea typeface="微软雅黑"/>
                <a:cs typeface="微软雅黑"/>
                <a:sym typeface="微软雅黑"/>
              </a:rPr>
              <a:t>45</a:t>
            </a:r>
            <a:r>
              <a:rPr sz="1200">
                <a:latin typeface="微软雅黑"/>
                <a:ea typeface="微软雅黑"/>
                <a:cs typeface="微软雅黑"/>
                <a:sym typeface="微软雅黑"/>
              </a:rPr>
              <a:t>岁，女≥</a:t>
            </a:r>
            <a:r>
              <a:rPr sz="1200">
                <a:latin typeface="微软雅黑"/>
                <a:ea typeface="微软雅黑"/>
                <a:cs typeface="微软雅黑"/>
                <a:sym typeface="微软雅黑"/>
              </a:rPr>
              <a:t>55</a:t>
            </a:r>
            <a:r>
              <a:rPr sz="1200">
                <a:latin typeface="微软雅黑"/>
                <a:ea typeface="微软雅黑"/>
                <a:cs typeface="微软雅黑"/>
                <a:sym typeface="微软雅黑"/>
              </a:rPr>
              <a:t>岁）、吸烟、低</a:t>
            </a:r>
            <a:r>
              <a:rPr sz="1200">
                <a:latin typeface="微软雅黑"/>
                <a:ea typeface="微软雅黑"/>
                <a:cs typeface="微软雅黑"/>
                <a:sym typeface="微软雅黑"/>
              </a:rPr>
              <a:t>HDL-C</a:t>
            </a:r>
            <a:r>
              <a:rPr sz="1200">
                <a:latin typeface="微软雅黑"/>
                <a:ea typeface="微软雅黑"/>
                <a:cs typeface="微软雅黑"/>
                <a:sym typeface="微软雅黑"/>
              </a:rPr>
              <a:t>、肥胖和早发缺血性心血管病家族史</a:t>
            </a:r>
            <a:endParaRPr sz="1200">
              <a:latin typeface="微软雅黑"/>
              <a:ea typeface="微软雅黑"/>
              <a:cs typeface="微软雅黑"/>
              <a:sym typeface="微软雅黑"/>
            </a:endParaRPr>
          </a:p>
          <a:p>
            <a:pPr lvl="0"/>
            <a:r>
              <a:rPr sz="1200">
                <a:latin typeface="微软雅黑"/>
                <a:ea typeface="微软雅黑"/>
                <a:cs typeface="微软雅黑"/>
                <a:sym typeface="微软雅黑"/>
              </a:rPr>
              <a:t>       2. </a:t>
            </a:r>
            <a:r>
              <a:rPr sz="1200">
                <a:latin typeface="微软雅黑"/>
                <a:ea typeface="微软雅黑"/>
                <a:cs typeface="微软雅黑"/>
                <a:sym typeface="微软雅黑"/>
              </a:rPr>
              <a:t>急性冠脉综合征：包括急性心肌梗死、不稳定性心绞痛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616888" y="1412775"/>
            <a:ext cx="8064897" cy="126876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>
            <a:solidFill>
              <a:srgbClr val="4BACC6"/>
            </a:solidFill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148" name="Shape 148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“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坏</a:t>
            </a:r>
            <a:r>
              <a:rPr b="1" sz="2800">
                <a:solidFill>
                  <a:srgbClr val="FFFFFF"/>
                </a:solidFill>
              </a:rPr>
              <a:t>”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胆固醇降低只是一场</a:t>
            </a:r>
            <a:r>
              <a:rPr b="1" sz="3600">
                <a:solidFill>
                  <a:srgbClr val="FFFF00"/>
                </a:solidFill>
              </a:rPr>
              <a:t>“</a:t>
            </a:r>
            <a:r>
              <a:rPr b="1" sz="3600"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rPr>
              <a:t>战役</a:t>
            </a:r>
            <a:r>
              <a:rPr b="1" sz="3600">
                <a:solidFill>
                  <a:srgbClr val="FFFF00"/>
                </a:solidFill>
              </a:rPr>
              <a:t>”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的胜利</a:t>
            </a:r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xfrm>
            <a:off x="972911" y="1444045"/>
            <a:ext cx="7342194" cy="1298451"/>
          </a:xfrm>
          <a:prstGeom prst="rect">
            <a:avLst/>
          </a:prstGeom>
        </p:spPr>
        <p:txBody>
          <a:bodyPr/>
          <a:lstStyle/>
          <a:p>
            <a:pPr lvl="0" marL="0" indent="0" algn="ctr">
              <a:lnSpc>
                <a:spcPct val="100000"/>
              </a:lnSpc>
              <a:buSzTx/>
              <a:buNone/>
              <a:defRPr b="0" sz="1800"/>
            </a:pPr>
            <a:r>
              <a:rPr b="1" sz="2800"/>
              <a:t>使用药物治疗使胆固醇降低，</a:t>
            </a:r>
            <a:endParaRPr b="1" sz="2800"/>
          </a:p>
          <a:p>
            <a:pPr lvl="0" marL="0" indent="0" algn="ctr">
              <a:lnSpc>
                <a:spcPct val="100000"/>
              </a:lnSpc>
              <a:buSzTx/>
              <a:buNone/>
              <a:defRPr b="0" sz="1800"/>
            </a:pPr>
            <a:r>
              <a:rPr b="1" sz="2800"/>
              <a:t>只是一场 </a:t>
            </a:r>
            <a:r>
              <a:rPr b="1" sz="3600">
                <a:solidFill>
                  <a:srgbClr val="FF0000"/>
                </a:solidFill>
              </a:rPr>
              <a:t>“战 役 ”</a:t>
            </a:r>
            <a:r>
              <a:rPr b="1" sz="2800"/>
              <a:t>的胜利</a:t>
            </a:r>
          </a:p>
        </p:txBody>
      </p:sp>
      <p:pic>
        <p:nvPicPr>
          <p:cNvPr id="150" name="image16.png" descr="d:\program files (x86)\360se6\User Data\temp\t01bc7a2919f89dedc9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3727" y="2924943"/>
            <a:ext cx="4464498" cy="3292568"/>
          </a:xfrm>
          <a:prstGeom prst="rect">
            <a:avLst/>
          </a:prstGeom>
          <a:ln w="12700">
            <a:miter lim="400000"/>
          </a:ln>
          <a:effectLst>
            <a:reflection blurRad="0" stA="52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